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Lst>
  <p:sldSz cy="6858000" cx="9144000"/>
  <p:notesSz cx="6858000" cy="9144000"/>
  <p:embeddedFontLst>
    <p:embeddedFont>
      <p:font typeface="Corbel"/>
      <p:regular r:id="rId154"/>
      <p:bold r:id="rId155"/>
      <p:italic r:id="rId156"/>
      <p:boldItalic r:id="rId157"/>
    </p:embeddedFont>
    <p:embeddedFont>
      <p:font typeface="Noto Sans Symbols"/>
      <p:regular r:id="rId158"/>
      <p:bold r:id="rId1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160" roundtripDataSignature="AMtx7mjp/ipc47eYFppkeO2LSU+zAiCz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160" Type="http://customschemas.google.com/relationships/presentationmetadata" Target="meta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NotoSansSymbols-bold.fntdata"/><Relationship Id="rId59" Type="http://schemas.openxmlformats.org/officeDocument/2006/relationships/slide" Target="slides/slide53.xml"/><Relationship Id="rId154" Type="http://schemas.openxmlformats.org/officeDocument/2006/relationships/font" Target="fonts/Corbel-regular.fntdata"/><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font" Target="fonts/NotoSansSymbols-regular.fntdata"/><Relationship Id="rId157" Type="http://schemas.openxmlformats.org/officeDocument/2006/relationships/font" Target="fonts/Corbel-boldItalic.fntdata"/><Relationship Id="rId156" Type="http://schemas.openxmlformats.org/officeDocument/2006/relationships/font" Target="fonts/Corbel-italic.fntdata"/><Relationship Id="rId155" Type="http://schemas.openxmlformats.org/officeDocument/2006/relationships/font" Target="fonts/Corbel-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0" name="Google Shape;950;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7" name="Google Shape;957;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4" name="Google Shape;964;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1" name="Google Shape;971;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4" name="Google Shape;984;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1" name="Google Shape;991;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774bb0fa20_2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9" name="Google Shape;999;g2774bb0fa20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774bb0fa20_2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7" name="Google Shape;1007;g2774bb0fa20_2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8" name="Google Shape;1018;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7" name="Google Shape;1027;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5" name="Google Shape;1035;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2" name="Google Shape;1042;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9" name="Google Shape;1049;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6" name="Google Shape;1056;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4" name="Google Shape;1064;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1" name="Google Shape;1071;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8" name="Google Shape;1078;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1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5" name="Google Shape;1085;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8" name="Google Shape;1098;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6" name="Google Shape;1106;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3" name="Google Shape;1113;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2" name="Google Shape;1122;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0" name="Google Shape;1130;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1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9" name="Google Shape;1139;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1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7" name="Google Shape;1147;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3" name="Google Shape;1153;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1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0" name="Google Shape;1160;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3" name="Google Shape;1173;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6" name="Google Shape;1186;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1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3" name="Google Shape;1193;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1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0" name="Google Shape;1200;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2" name="Google Shape;1212;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1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9" name="Google Shape;1219;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1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6" name="Google Shape;1226;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1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3" name="Google Shape;1233;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1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0" name="Google Shape;1240;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1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8" name="Google Shape;1248;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1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5" name="Google Shape;1255;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p1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2" name="Google Shape;1262;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1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9" name="Google Shape;1269;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p1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5" name="Google Shape;1275;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1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2" name="Google Shape;1282;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9" name="Google Shape;1289;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1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6" name="Google Shape;1296;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1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3" name="Google Shape;1303;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1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2" name="Google Shape;1312;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1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9" name="Google Shape;1319;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1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7" name="Google Shape;1327;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 name="Google Shape;334;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8" name="Google Shape;348;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 name="Google Shape;421;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7" name="Google Shape;437;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4" name="Google Shape;444;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 name="Google Shape;474;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7" name="Google Shape;497;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4" name="Google Shape;504;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2" name="Google Shape;51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1" name="Google Shape;521;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5" name="Google Shape;535;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2" name="Google Shape;542;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3" name="Google Shape;563;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5" name="Google Shape;575;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1" name="Google Shape;581;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3" name="Google Shape;603;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5" name="Google Shape;615;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2" name="Google Shape;62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9" name="Google Shape;629;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6" name="Google Shape;636;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3" name="Google Shape;643;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0" name="Google Shape;650;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7" name="Google Shape;657;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7" name="Google Shape;667;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7" name="Google Shape;677;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5" name="Google Shape;685;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2" name="Google Shape;692;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2" name="Google Shape;702;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0" name="Google Shape;710;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9" name="Google Shape;719;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7" name="Google Shape;727;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8" name="Google Shape;738;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9" name="Google Shape;749;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2" name="Google Shape;762;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0" name="Google Shape;770;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7" name="Google Shape;777;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9" name="Google Shape;789;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6" name="Google Shape;796;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2" name="Google Shape;812;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9" name="Google Shape;819;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9" name="Google Shape;829;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7" name="Google Shape;837;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4" name="Google Shape;844;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9" name="Google Shape;859;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3" name="Google Shape;873;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1" name="Google Shape;881;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0" name="Google Shape;890;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9" name="Google Shape;899;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8" name="Google Shape;908;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6" name="Google Shape;916;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3" name="Google Shape;923;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5" name="Google Shape;935;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4" name="Google Shape;944;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gradFill>
          <a:gsLst>
            <a:gs pos="0">
              <a:srgbClr val="BEC4D3"/>
            </a:gs>
            <a:gs pos="12000">
              <a:srgbClr val="BEC4D3"/>
            </a:gs>
            <a:gs pos="20000">
              <a:srgbClr val="BDC3D1"/>
            </a:gs>
            <a:gs pos="100000">
              <a:srgbClr val="343945"/>
            </a:gs>
          </a:gsLst>
          <a:path path="circle">
            <a:fillToRect b="50%" l="50%" r="50%" t="50%"/>
          </a:path>
          <a:tileRect/>
        </a:gradFill>
      </p:bgPr>
    </p:bg>
    <p:spTree>
      <p:nvGrpSpPr>
        <p:cNvPr id="17" name="Shape 17"/>
        <p:cNvGrpSpPr/>
        <p:nvPr/>
      </p:nvGrpSpPr>
      <p:grpSpPr>
        <a:xfrm>
          <a:off x="0" y="0"/>
          <a:ext cx="0" cy="0"/>
          <a:chOff x="0" y="0"/>
          <a:chExt cx="0" cy="0"/>
        </a:xfrm>
      </p:grpSpPr>
      <p:sp>
        <p:nvSpPr>
          <p:cNvPr id="18" name="Google Shape;18;p149"/>
          <p:cNvSpPr/>
          <p:nvPr/>
        </p:nvSpPr>
        <p:spPr>
          <a:xfrm>
            <a:off x="0" y="0"/>
            <a:ext cx="9143999" cy="513543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9" name="Google Shape;19;p149"/>
          <p:cNvSpPr txBox="1"/>
          <p:nvPr>
            <p:ph type="ctrTitle"/>
          </p:nvPr>
        </p:nvSpPr>
        <p:spPr>
          <a:xfrm>
            <a:off x="685800" y="3355848"/>
            <a:ext cx="8077200" cy="1673352"/>
          </a:xfrm>
          <a:prstGeom prst="rect">
            <a:avLst/>
          </a:prstGeom>
          <a:noFill/>
          <a:ln>
            <a:noFill/>
          </a:ln>
        </p:spPr>
        <p:txBody>
          <a:bodyPr anchorCtr="0" anchor="t" bIns="0" lIns="91425" spcFirstLastPara="1" rIns="45700" wrap="square" tIns="0">
            <a:normAutofit/>
          </a:bodyPr>
          <a:lstStyle>
            <a:lvl1pPr lvl="0" algn="l">
              <a:lnSpc>
                <a:spcPct val="100000"/>
              </a:lnSpc>
              <a:spcBef>
                <a:spcPts val="0"/>
              </a:spcBef>
              <a:spcAft>
                <a:spcPts val="0"/>
              </a:spcAft>
              <a:buClr>
                <a:srgbClr val="FFC700"/>
              </a:buClr>
              <a:buSzPts val="4700"/>
              <a:buFont typeface="Corbel"/>
              <a:buNone/>
              <a:defRPr b="1" sz="4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49"/>
          <p:cNvSpPr txBox="1"/>
          <p:nvPr>
            <p:ph idx="1" type="subTitle"/>
          </p:nvPr>
        </p:nvSpPr>
        <p:spPr>
          <a:xfrm>
            <a:off x="685800" y="1828800"/>
            <a:ext cx="8077200" cy="1499616"/>
          </a:xfrm>
          <a:prstGeom prst="rect">
            <a:avLst/>
          </a:prstGeom>
          <a:noFill/>
          <a:ln>
            <a:noFill/>
          </a:ln>
        </p:spPr>
        <p:txBody>
          <a:bodyPr anchorCtr="0" anchor="b" bIns="0" lIns="118850" spcFirstLastPara="1" rIns="45700" wrap="square" tIns="0">
            <a:normAutofit/>
          </a:bodyPr>
          <a:lstStyle>
            <a:lvl1pPr lvl="0" algn="l">
              <a:lnSpc>
                <a:spcPct val="100000"/>
              </a:lnSpc>
              <a:spcBef>
                <a:spcPts val="0"/>
              </a:spcBef>
              <a:spcAft>
                <a:spcPts val="0"/>
              </a:spcAft>
              <a:buSzPts val="1600"/>
              <a:buNone/>
              <a:defRPr sz="2000">
                <a:solidFill>
                  <a:srgbClr val="FFFFFF"/>
                </a:solidFill>
              </a:defRPr>
            </a:lvl1pPr>
            <a:lvl2pPr lvl="1" algn="ctr">
              <a:lnSpc>
                <a:spcPct val="100000"/>
              </a:lnSpc>
              <a:spcBef>
                <a:spcPts val="560"/>
              </a:spcBef>
              <a:spcAft>
                <a:spcPts val="0"/>
              </a:spcAft>
              <a:buSzPts val="2520"/>
              <a:buNone/>
              <a:defRPr>
                <a:solidFill>
                  <a:schemeClr val="lt1"/>
                </a:solidFill>
              </a:defRPr>
            </a:lvl2pPr>
            <a:lvl3pPr lvl="2" algn="ctr">
              <a:lnSpc>
                <a:spcPct val="100000"/>
              </a:lnSpc>
              <a:spcBef>
                <a:spcPts val="480"/>
              </a:spcBef>
              <a:spcAft>
                <a:spcPts val="0"/>
              </a:spcAft>
              <a:buSzPts val="2400"/>
              <a:buNone/>
              <a:defRPr>
                <a:solidFill>
                  <a:schemeClr val="lt1"/>
                </a:solidFill>
              </a:defRPr>
            </a:lvl3pPr>
            <a:lvl4pPr lvl="3" algn="ctr">
              <a:lnSpc>
                <a:spcPct val="100000"/>
              </a:lnSpc>
              <a:spcBef>
                <a:spcPts val="400"/>
              </a:spcBef>
              <a:spcAft>
                <a:spcPts val="0"/>
              </a:spcAft>
              <a:buSzPts val="2000"/>
              <a:buNone/>
              <a:defRPr>
                <a:solidFill>
                  <a:schemeClr val="lt1"/>
                </a:solidFill>
              </a:defRPr>
            </a:lvl4pPr>
            <a:lvl5pPr lvl="4" algn="ctr">
              <a:lnSpc>
                <a:spcPct val="100000"/>
              </a:lnSpc>
              <a:spcBef>
                <a:spcPts val="400"/>
              </a:spcBef>
              <a:spcAft>
                <a:spcPts val="0"/>
              </a:spcAft>
              <a:buSzPts val="2000"/>
              <a:buNone/>
              <a:defRPr>
                <a:solidFill>
                  <a:schemeClr val="lt1"/>
                </a:solidFill>
              </a:defRPr>
            </a:lvl5pPr>
            <a:lvl6pPr lvl="5" algn="ctr">
              <a:lnSpc>
                <a:spcPct val="100000"/>
              </a:lnSpc>
              <a:spcBef>
                <a:spcPts val="400"/>
              </a:spcBef>
              <a:spcAft>
                <a:spcPts val="0"/>
              </a:spcAft>
              <a:buSzPts val="2000"/>
              <a:buNone/>
              <a:defRPr>
                <a:solidFill>
                  <a:schemeClr val="lt1"/>
                </a:solidFill>
              </a:defRPr>
            </a:lvl6pPr>
            <a:lvl7pPr lvl="6" algn="ctr">
              <a:lnSpc>
                <a:spcPct val="100000"/>
              </a:lnSpc>
              <a:spcBef>
                <a:spcPts val="360"/>
              </a:spcBef>
              <a:spcAft>
                <a:spcPts val="0"/>
              </a:spcAft>
              <a:buSzPts val="1800"/>
              <a:buNone/>
              <a:defRPr>
                <a:solidFill>
                  <a:schemeClr val="lt1"/>
                </a:solidFill>
              </a:defRPr>
            </a:lvl7pPr>
            <a:lvl8pPr lvl="7" algn="ctr">
              <a:lnSpc>
                <a:spcPct val="100000"/>
              </a:lnSpc>
              <a:spcBef>
                <a:spcPts val="360"/>
              </a:spcBef>
              <a:spcAft>
                <a:spcPts val="0"/>
              </a:spcAft>
              <a:buSzPts val="1800"/>
              <a:buNone/>
              <a:defRPr>
                <a:solidFill>
                  <a:schemeClr val="lt1"/>
                </a:solidFill>
              </a:defRPr>
            </a:lvl8pPr>
            <a:lvl9pPr lvl="8" algn="ctr">
              <a:lnSpc>
                <a:spcPct val="100000"/>
              </a:lnSpc>
              <a:spcBef>
                <a:spcPts val="360"/>
              </a:spcBef>
              <a:spcAft>
                <a:spcPts val="0"/>
              </a:spcAft>
              <a:buSzPts val="1800"/>
              <a:buNone/>
              <a:defRPr>
                <a:solidFill>
                  <a:schemeClr val="lt1"/>
                </a:solidFill>
              </a:defRPr>
            </a:lvl9pPr>
          </a:lstStyle>
          <a:p/>
        </p:txBody>
      </p:sp>
      <p:sp>
        <p:nvSpPr>
          <p:cNvPr id="21" name="Google Shape;21;p149"/>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49"/>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4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149"/>
          <p:cNvSpPr/>
          <p:nvPr/>
        </p:nvSpPr>
        <p:spPr>
          <a:xfrm>
            <a:off x="0" y="5128334"/>
            <a:ext cx="9144000" cy="45720"/>
          </a:xfrm>
          <a:prstGeom prst="rect">
            <a:avLst/>
          </a:prstGeom>
          <a:solidFill>
            <a:srgbClr val="FFFFFF"/>
          </a:solidFill>
          <a:ln>
            <a:noFill/>
          </a:ln>
          <a:effectLst>
            <a:outerShdw blurRad="31750" rotWithShape="0" algn="tl" dir="5400000" dist="1016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bg>
      <p:bgPr>
        <a:solidFill>
          <a:schemeClr val="lt2"/>
        </a:solidFill>
      </p:bgPr>
    </p:bg>
    <p:spTree>
      <p:nvGrpSpPr>
        <p:cNvPr id="89" name="Shape 89"/>
        <p:cNvGrpSpPr/>
        <p:nvPr/>
      </p:nvGrpSpPr>
      <p:grpSpPr>
        <a:xfrm>
          <a:off x="0" y="0"/>
          <a:ext cx="0" cy="0"/>
          <a:chOff x="0" y="0"/>
          <a:chExt cx="0" cy="0"/>
        </a:xfrm>
      </p:grpSpPr>
      <p:sp>
        <p:nvSpPr>
          <p:cNvPr id="90" name="Google Shape;90;p157"/>
          <p:cNvSpPr txBox="1"/>
          <p:nvPr>
            <p:ph type="title"/>
          </p:nvPr>
        </p:nvSpPr>
        <p:spPr>
          <a:xfrm>
            <a:off x="164592" y="155448"/>
            <a:ext cx="2525150" cy="978408"/>
          </a:xfrm>
          <a:prstGeom prst="rect">
            <a:avLst/>
          </a:prstGeom>
          <a:noFill/>
          <a:ln>
            <a:noFill/>
          </a:ln>
        </p:spPr>
        <p:txBody>
          <a:bodyPr anchorCtr="0" anchor="b" bIns="0" lIns="73150" spcFirstLastPara="1" rIns="45700" wrap="square" tIns="45700">
            <a:normAutofit/>
          </a:bodyPr>
          <a:lstStyle>
            <a:lvl1pPr lvl="0" algn="l">
              <a:lnSpc>
                <a:spcPct val="100000"/>
              </a:lnSpc>
              <a:spcBef>
                <a:spcPts val="0"/>
              </a:spcBef>
              <a:spcAft>
                <a:spcPts val="0"/>
              </a:spcAft>
              <a:buClr>
                <a:srgbClr val="FFC700"/>
              </a:buClr>
              <a:buSzPts val="2000"/>
              <a:buFont typeface="Corbel"/>
              <a:buNone/>
              <a:defRPr b="0"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57"/>
          <p:cNvSpPr/>
          <p:nvPr>
            <p:ph idx="2" type="pic"/>
          </p:nvPr>
        </p:nvSpPr>
        <p:spPr>
          <a:xfrm>
            <a:off x="2903805" y="1484808"/>
            <a:ext cx="6247397" cy="5373192"/>
          </a:xfrm>
          <a:prstGeom prst="rect">
            <a:avLst/>
          </a:prstGeom>
          <a:solidFill>
            <a:srgbClr val="BABABB"/>
          </a:solidFill>
          <a:ln>
            <a:noFill/>
          </a:ln>
        </p:spPr>
      </p:sp>
      <p:sp>
        <p:nvSpPr>
          <p:cNvPr id="92" name="Google Shape;92;p157"/>
          <p:cNvSpPr txBox="1"/>
          <p:nvPr>
            <p:ph idx="1" type="body"/>
          </p:nvPr>
        </p:nvSpPr>
        <p:spPr>
          <a:xfrm>
            <a:off x="164592" y="1728216"/>
            <a:ext cx="2468880" cy="4572000"/>
          </a:xfrm>
          <a:prstGeom prst="rect">
            <a:avLst/>
          </a:prstGeom>
          <a:noFill/>
          <a:ln>
            <a:noFill/>
          </a:ln>
        </p:spPr>
        <p:txBody>
          <a:bodyPr anchorCtr="0" anchor="t" bIns="45700" lIns="54850" spcFirstLastPara="1" rIns="91425" wrap="square" tIns="91425">
            <a:normAutofit/>
          </a:bodyPr>
          <a:lstStyle>
            <a:lvl1pPr indent="-228600" lvl="0" marL="457200" algn="l">
              <a:lnSpc>
                <a:spcPct val="100000"/>
              </a:lnSpc>
              <a:spcBef>
                <a:spcPts val="0"/>
              </a:spcBef>
              <a:spcAft>
                <a:spcPts val="0"/>
              </a:spcAft>
              <a:buSzPts val="1120"/>
              <a:buNone/>
              <a:defRPr sz="1400"/>
            </a:lvl1pPr>
            <a:lvl2pPr indent="-228600" lvl="1" marL="914400" algn="l">
              <a:lnSpc>
                <a:spcPct val="100000"/>
              </a:lnSpc>
              <a:spcBef>
                <a:spcPts val="240"/>
              </a:spcBef>
              <a:spcAft>
                <a:spcPts val="0"/>
              </a:spcAft>
              <a:buSzPts val="108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93" name="Google Shape;93;p157"/>
          <p:cNvSpPr txBox="1"/>
          <p:nvPr>
            <p:ph idx="10" type="dt"/>
          </p:nvPr>
        </p:nvSpPr>
        <p:spPr>
          <a:xfrm>
            <a:off x="164592" y="1170432"/>
            <a:ext cx="2523744" cy="201168"/>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57"/>
          <p:cNvSpPr/>
          <p:nvPr/>
        </p:nvSpPr>
        <p:spPr>
          <a:xfrm>
            <a:off x="2855737" y="0"/>
            <a:ext cx="4572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95" name="Google Shape;95;p157"/>
          <p:cNvSpPr/>
          <p:nvPr/>
        </p:nvSpPr>
        <p:spPr>
          <a:xfrm>
            <a:off x="2855737" y="0"/>
            <a:ext cx="4572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96" name="Google Shape;96;p157"/>
          <p:cNvSpPr txBox="1"/>
          <p:nvPr>
            <p:ph idx="11" type="ftr"/>
          </p:nvPr>
        </p:nvSpPr>
        <p:spPr>
          <a:xfrm>
            <a:off x="3035808" y="1170432"/>
            <a:ext cx="5193792" cy="201168"/>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solidFill>
                  <a:srgbClr val="BABAB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57"/>
          <p:cNvSpPr txBox="1"/>
          <p:nvPr>
            <p:ph idx="12" type="sldNum"/>
          </p:nvPr>
        </p:nvSpPr>
        <p:spPr>
          <a:xfrm>
            <a:off x="8339328" y="1170432"/>
            <a:ext cx="733864" cy="201168"/>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8" name="Shape 98"/>
        <p:cNvGrpSpPr/>
        <p:nvPr/>
      </p:nvGrpSpPr>
      <p:grpSpPr>
        <a:xfrm>
          <a:off x="0" y="0"/>
          <a:ext cx="0" cy="0"/>
          <a:chOff x="0" y="0"/>
          <a:chExt cx="0" cy="0"/>
        </a:xfrm>
      </p:grpSpPr>
      <p:sp>
        <p:nvSpPr>
          <p:cNvPr id="99" name="Google Shape;99;p158"/>
          <p:cNvSpPr txBox="1"/>
          <p:nvPr>
            <p:ph type="title"/>
          </p:nvPr>
        </p:nvSpPr>
        <p:spPr>
          <a:xfrm>
            <a:off x="457200" y="152400"/>
            <a:ext cx="8229600" cy="1251062"/>
          </a:xfrm>
          <a:prstGeom prst="rect">
            <a:avLst/>
          </a:prstGeom>
          <a:noFill/>
          <a:ln>
            <a:noFill/>
          </a:ln>
        </p:spPr>
        <p:txBody>
          <a:bodyPr anchorCtr="0" anchor="ctr" bIns="45700" lIns="91425" spcFirstLastPara="1" rIns="45700" wrap="square" tIns="45700">
            <a:normAutofit/>
          </a:bodyPr>
          <a:lstStyle>
            <a:lvl1pPr lvl="0" algn="l">
              <a:lnSpc>
                <a:spcPct val="100000"/>
              </a:lnSpc>
              <a:spcBef>
                <a:spcPts val="0"/>
              </a:spcBef>
              <a:spcAft>
                <a:spcPts val="0"/>
              </a:spcAft>
              <a:buClr>
                <a:srgbClr val="FFC7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58"/>
          <p:cNvSpPr txBox="1"/>
          <p:nvPr>
            <p:ph idx="1" type="body"/>
          </p:nvPr>
        </p:nvSpPr>
        <p:spPr>
          <a:xfrm rot="5400000">
            <a:off x="2259196" y="-26804"/>
            <a:ext cx="4625609" cy="8229600"/>
          </a:xfrm>
          <a:prstGeom prst="rect">
            <a:avLst/>
          </a:prstGeom>
          <a:noFill/>
          <a:ln>
            <a:noFill/>
          </a:ln>
        </p:spPr>
        <p:txBody>
          <a:bodyPr anchorCtr="0" anchor="t" bIns="45700" lIns="54850" spcFirstLastPara="1" rIns="91425" wrap="square" tIns="91425">
            <a:normAutofit/>
          </a:bodyPr>
          <a:lstStyle>
            <a:lvl1pPr indent="-320040" lvl="0" marL="457200" algn="l">
              <a:lnSpc>
                <a:spcPct val="100000"/>
              </a:lnSpc>
              <a:spcBef>
                <a:spcPts val="0"/>
              </a:spcBef>
              <a:spcAft>
                <a:spcPts val="0"/>
              </a:spcAft>
              <a:buSzPts val="1440"/>
              <a:buChar char="◼"/>
              <a:defRPr/>
            </a:lvl1pPr>
            <a:lvl2pPr indent="-331469" lvl="1" marL="914400" algn="l">
              <a:lnSpc>
                <a:spcPct val="100000"/>
              </a:lnSpc>
              <a:spcBef>
                <a:spcPts val="360"/>
              </a:spcBef>
              <a:spcAft>
                <a:spcPts val="0"/>
              </a:spcAft>
              <a:buSzPts val="162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1" name="Google Shape;101;p158"/>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58"/>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5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04" name="Shape 104"/>
        <p:cNvGrpSpPr/>
        <p:nvPr/>
      </p:nvGrpSpPr>
      <p:grpSpPr>
        <a:xfrm>
          <a:off x="0" y="0"/>
          <a:ext cx="0" cy="0"/>
          <a:chOff x="0" y="0"/>
          <a:chExt cx="0" cy="0"/>
        </a:xfrm>
      </p:grpSpPr>
      <p:sp>
        <p:nvSpPr>
          <p:cNvPr id="105" name="Google Shape;105;p159"/>
          <p:cNvSpPr/>
          <p:nvPr/>
        </p:nvSpPr>
        <p:spPr>
          <a:xfrm>
            <a:off x="6598920" y="0"/>
            <a:ext cx="45720" cy="6858000"/>
          </a:xfrm>
          <a:prstGeom prst="rect">
            <a:avLst/>
          </a:prstGeom>
          <a:solidFill>
            <a:srgbClr val="FFFFFF"/>
          </a:solidFill>
          <a:ln>
            <a:noFill/>
          </a:ln>
          <a:effectLst>
            <a:outerShdw blurRad="31750" rotWithShape="0" algn="tl" dir="10800000" dist="1016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06" name="Google Shape;106;p159"/>
          <p:cNvSpPr/>
          <p:nvPr/>
        </p:nvSpPr>
        <p:spPr>
          <a:xfrm>
            <a:off x="6647687" y="0"/>
            <a:ext cx="2514601"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07" name="Google Shape;107;p159"/>
          <p:cNvSpPr txBox="1"/>
          <p:nvPr>
            <p:ph type="title"/>
          </p:nvPr>
        </p:nvSpPr>
        <p:spPr>
          <a:xfrm rot="5400000">
            <a:off x="4808538" y="2247903"/>
            <a:ext cx="5851525" cy="1905000"/>
          </a:xfrm>
          <a:prstGeom prst="rect">
            <a:avLst/>
          </a:prstGeom>
          <a:noFill/>
          <a:ln>
            <a:noFill/>
          </a:ln>
        </p:spPr>
        <p:txBody>
          <a:bodyPr anchorCtr="0" anchor="ctr" bIns="45700" lIns="91425" spcFirstLastPara="1" rIns="45700" wrap="square" tIns="45700">
            <a:normAutofit/>
          </a:bodyPr>
          <a:lstStyle>
            <a:lvl1pPr lvl="0" algn="l">
              <a:lnSpc>
                <a:spcPct val="100000"/>
              </a:lnSpc>
              <a:spcBef>
                <a:spcPts val="0"/>
              </a:spcBef>
              <a:spcAft>
                <a:spcPts val="0"/>
              </a:spcAft>
              <a:buClr>
                <a:srgbClr val="FFC7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59"/>
          <p:cNvSpPr txBox="1"/>
          <p:nvPr>
            <p:ph idx="1" type="body"/>
          </p:nvPr>
        </p:nvSpPr>
        <p:spPr>
          <a:xfrm rot="5400000">
            <a:off x="541338" y="220662"/>
            <a:ext cx="5851525" cy="6019800"/>
          </a:xfrm>
          <a:prstGeom prst="rect">
            <a:avLst/>
          </a:prstGeom>
          <a:noFill/>
          <a:ln>
            <a:noFill/>
          </a:ln>
        </p:spPr>
        <p:txBody>
          <a:bodyPr anchorCtr="0" anchor="t" bIns="45700" lIns="54850" spcFirstLastPara="1" rIns="91425" wrap="square" tIns="91425">
            <a:normAutofit/>
          </a:bodyPr>
          <a:lstStyle>
            <a:lvl1pPr indent="-320040" lvl="0" marL="457200" algn="l">
              <a:lnSpc>
                <a:spcPct val="100000"/>
              </a:lnSpc>
              <a:spcBef>
                <a:spcPts val="0"/>
              </a:spcBef>
              <a:spcAft>
                <a:spcPts val="0"/>
              </a:spcAft>
              <a:buSzPts val="1440"/>
              <a:buChar char="◼"/>
              <a:defRPr/>
            </a:lvl1pPr>
            <a:lvl2pPr indent="-331469" lvl="1" marL="914400" algn="l">
              <a:lnSpc>
                <a:spcPct val="100000"/>
              </a:lnSpc>
              <a:spcBef>
                <a:spcPts val="360"/>
              </a:spcBef>
              <a:spcAft>
                <a:spcPts val="0"/>
              </a:spcAft>
              <a:buSzPts val="162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9" name="Google Shape;109;p159"/>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59"/>
          <p:cNvSpPr txBox="1"/>
          <p:nvPr>
            <p:ph idx="11" type="ftr"/>
          </p:nvPr>
        </p:nvSpPr>
        <p:spPr>
          <a:xfrm>
            <a:off x="2640597" y="6377459"/>
            <a:ext cx="3836404" cy="365125"/>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15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150"/>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lvl1pPr lvl="0" algn="l">
              <a:lnSpc>
                <a:spcPct val="100000"/>
              </a:lnSpc>
              <a:spcBef>
                <a:spcPts val="0"/>
              </a:spcBef>
              <a:spcAft>
                <a:spcPts val="0"/>
              </a:spcAft>
              <a:buClr>
                <a:srgbClr val="FFC7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50"/>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lvl1pPr indent="-320040" lvl="0" marL="457200" algn="l">
              <a:lnSpc>
                <a:spcPct val="100000"/>
              </a:lnSpc>
              <a:spcBef>
                <a:spcPts val="0"/>
              </a:spcBef>
              <a:spcAft>
                <a:spcPts val="0"/>
              </a:spcAft>
              <a:buSzPts val="1440"/>
              <a:buChar char="◼"/>
              <a:defRPr/>
            </a:lvl1pPr>
            <a:lvl2pPr indent="-331469" lvl="1" marL="914400" algn="l">
              <a:lnSpc>
                <a:spcPct val="100000"/>
              </a:lnSpc>
              <a:spcBef>
                <a:spcPts val="360"/>
              </a:spcBef>
              <a:spcAft>
                <a:spcPts val="0"/>
              </a:spcAft>
              <a:buSzPts val="162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6" name="Google Shape;36;p150"/>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50"/>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5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9" name="Shape 39"/>
        <p:cNvGrpSpPr/>
        <p:nvPr/>
      </p:nvGrpSpPr>
      <p:grpSpPr>
        <a:xfrm>
          <a:off x="0" y="0"/>
          <a:ext cx="0" cy="0"/>
          <a:chOff x="0" y="0"/>
          <a:chExt cx="0" cy="0"/>
        </a:xfrm>
      </p:grpSpPr>
      <p:sp>
        <p:nvSpPr>
          <p:cNvPr id="40" name="Google Shape;40;p151"/>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51"/>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5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gradFill>
          <a:gsLst>
            <a:gs pos="0">
              <a:srgbClr val="BEC4D3"/>
            </a:gs>
            <a:gs pos="12000">
              <a:srgbClr val="BEC4D3"/>
            </a:gs>
            <a:gs pos="20000">
              <a:srgbClr val="BDC3D1"/>
            </a:gs>
            <a:gs pos="100000">
              <a:srgbClr val="343945"/>
            </a:gs>
          </a:gsLst>
          <a:path path="circle">
            <a:fillToRect b="50%" l="50%" r="50%" t="50%"/>
          </a:path>
          <a:tileRect/>
        </a:gradFill>
      </p:bgPr>
    </p:bg>
    <p:spTree>
      <p:nvGrpSpPr>
        <p:cNvPr id="43" name="Shape 43"/>
        <p:cNvGrpSpPr/>
        <p:nvPr/>
      </p:nvGrpSpPr>
      <p:grpSpPr>
        <a:xfrm>
          <a:off x="0" y="0"/>
          <a:ext cx="0" cy="0"/>
          <a:chOff x="0" y="0"/>
          <a:chExt cx="0" cy="0"/>
        </a:xfrm>
      </p:grpSpPr>
      <p:sp>
        <p:nvSpPr>
          <p:cNvPr id="44" name="Google Shape;44;p148"/>
          <p:cNvSpPr/>
          <p:nvPr/>
        </p:nvSpPr>
        <p:spPr>
          <a:xfrm>
            <a:off x="0" y="0"/>
            <a:ext cx="9143999" cy="513543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5" name="Google Shape;45;p148"/>
          <p:cNvSpPr txBox="1"/>
          <p:nvPr>
            <p:ph type="ctrTitle"/>
          </p:nvPr>
        </p:nvSpPr>
        <p:spPr>
          <a:xfrm>
            <a:off x="685800" y="3355848"/>
            <a:ext cx="8077200" cy="1673352"/>
          </a:xfrm>
          <a:prstGeom prst="rect">
            <a:avLst/>
          </a:prstGeom>
          <a:noFill/>
          <a:ln>
            <a:noFill/>
          </a:ln>
        </p:spPr>
        <p:txBody>
          <a:bodyPr anchorCtr="0" anchor="t" bIns="0" lIns="91425" spcFirstLastPara="1" rIns="45700" wrap="square" tIns="0">
            <a:normAutofit/>
          </a:bodyPr>
          <a:lstStyle>
            <a:lvl1pPr lvl="0" algn="l">
              <a:lnSpc>
                <a:spcPct val="100000"/>
              </a:lnSpc>
              <a:spcBef>
                <a:spcPts val="0"/>
              </a:spcBef>
              <a:spcAft>
                <a:spcPts val="0"/>
              </a:spcAft>
              <a:buClr>
                <a:srgbClr val="FFC700"/>
              </a:buClr>
              <a:buSzPts val="4700"/>
              <a:buFont typeface="Corbel"/>
              <a:buNone/>
              <a:defRPr b="1" sz="4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48"/>
          <p:cNvSpPr txBox="1"/>
          <p:nvPr>
            <p:ph idx="1" type="subTitle"/>
          </p:nvPr>
        </p:nvSpPr>
        <p:spPr>
          <a:xfrm>
            <a:off x="685800" y="1828800"/>
            <a:ext cx="8077200" cy="1499616"/>
          </a:xfrm>
          <a:prstGeom prst="rect">
            <a:avLst/>
          </a:prstGeom>
          <a:noFill/>
          <a:ln>
            <a:noFill/>
          </a:ln>
        </p:spPr>
        <p:txBody>
          <a:bodyPr anchorCtr="0" anchor="b" bIns="0" lIns="118850" spcFirstLastPara="1" rIns="45700" wrap="square" tIns="0">
            <a:normAutofit/>
          </a:bodyPr>
          <a:lstStyle>
            <a:lvl1pPr lvl="0" algn="l">
              <a:lnSpc>
                <a:spcPct val="100000"/>
              </a:lnSpc>
              <a:spcBef>
                <a:spcPts val="0"/>
              </a:spcBef>
              <a:spcAft>
                <a:spcPts val="0"/>
              </a:spcAft>
              <a:buSzPts val="1600"/>
              <a:buNone/>
              <a:defRPr sz="2000">
                <a:solidFill>
                  <a:srgbClr val="FFFFFF"/>
                </a:solidFill>
              </a:defRPr>
            </a:lvl1pPr>
            <a:lvl2pPr lvl="1" algn="ctr">
              <a:lnSpc>
                <a:spcPct val="100000"/>
              </a:lnSpc>
              <a:spcBef>
                <a:spcPts val="560"/>
              </a:spcBef>
              <a:spcAft>
                <a:spcPts val="0"/>
              </a:spcAft>
              <a:buSzPts val="2520"/>
              <a:buNone/>
              <a:defRPr>
                <a:solidFill>
                  <a:schemeClr val="lt1"/>
                </a:solidFill>
              </a:defRPr>
            </a:lvl2pPr>
            <a:lvl3pPr lvl="2" algn="ctr">
              <a:lnSpc>
                <a:spcPct val="100000"/>
              </a:lnSpc>
              <a:spcBef>
                <a:spcPts val="480"/>
              </a:spcBef>
              <a:spcAft>
                <a:spcPts val="0"/>
              </a:spcAft>
              <a:buSzPts val="2400"/>
              <a:buNone/>
              <a:defRPr>
                <a:solidFill>
                  <a:schemeClr val="lt1"/>
                </a:solidFill>
              </a:defRPr>
            </a:lvl3pPr>
            <a:lvl4pPr lvl="3" algn="ctr">
              <a:lnSpc>
                <a:spcPct val="100000"/>
              </a:lnSpc>
              <a:spcBef>
                <a:spcPts val="400"/>
              </a:spcBef>
              <a:spcAft>
                <a:spcPts val="0"/>
              </a:spcAft>
              <a:buSzPts val="2000"/>
              <a:buNone/>
              <a:defRPr>
                <a:solidFill>
                  <a:schemeClr val="lt1"/>
                </a:solidFill>
              </a:defRPr>
            </a:lvl4pPr>
            <a:lvl5pPr lvl="4" algn="ctr">
              <a:lnSpc>
                <a:spcPct val="100000"/>
              </a:lnSpc>
              <a:spcBef>
                <a:spcPts val="400"/>
              </a:spcBef>
              <a:spcAft>
                <a:spcPts val="0"/>
              </a:spcAft>
              <a:buSzPts val="2000"/>
              <a:buNone/>
              <a:defRPr>
                <a:solidFill>
                  <a:schemeClr val="lt1"/>
                </a:solidFill>
              </a:defRPr>
            </a:lvl5pPr>
            <a:lvl6pPr lvl="5" algn="ctr">
              <a:lnSpc>
                <a:spcPct val="100000"/>
              </a:lnSpc>
              <a:spcBef>
                <a:spcPts val="400"/>
              </a:spcBef>
              <a:spcAft>
                <a:spcPts val="0"/>
              </a:spcAft>
              <a:buSzPts val="2000"/>
              <a:buNone/>
              <a:defRPr>
                <a:solidFill>
                  <a:schemeClr val="lt1"/>
                </a:solidFill>
              </a:defRPr>
            </a:lvl6pPr>
            <a:lvl7pPr lvl="6" algn="ctr">
              <a:lnSpc>
                <a:spcPct val="100000"/>
              </a:lnSpc>
              <a:spcBef>
                <a:spcPts val="360"/>
              </a:spcBef>
              <a:spcAft>
                <a:spcPts val="0"/>
              </a:spcAft>
              <a:buSzPts val="1800"/>
              <a:buNone/>
              <a:defRPr>
                <a:solidFill>
                  <a:schemeClr val="lt1"/>
                </a:solidFill>
              </a:defRPr>
            </a:lvl7pPr>
            <a:lvl8pPr lvl="7" algn="ctr">
              <a:lnSpc>
                <a:spcPct val="100000"/>
              </a:lnSpc>
              <a:spcBef>
                <a:spcPts val="360"/>
              </a:spcBef>
              <a:spcAft>
                <a:spcPts val="0"/>
              </a:spcAft>
              <a:buSzPts val="1800"/>
              <a:buNone/>
              <a:defRPr>
                <a:solidFill>
                  <a:schemeClr val="lt1"/>
                </a:solidFill>
              </a:defRPr>
            </a:lvl8pPr>
            <a:lvl9pPr lvl="8" algn="ctr">
              <a:lnSpc>
                <a:spcPct val="100000"/>
              </a:lnSpc>
              <a:spcBef>
                <a:spcPts val="360"/>
              </a:spcBef>
              <a:spcAft>
                <a:spcPts val="0"/>
              </a:spcAft>
              <a:buSzPts val="1800"/>
              <a:buNone/>
              <a:defRPr>
                <a:solidFill>
                  <a:schemeClr val="lt1"/>
                </a:solidFill>
              </a:defRPr>
            </a:lvl9pPr>
          </a:lstStyle>
          <a:p/>
        </p:txBody>
      </p:sp>
      <p:sp>
        <p:nvSpPr>
          <p:cNvPr id="47" name="Google Shape;47;p148"/>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48"/>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4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
        <p:nvSpPr>
          <p:cNvPr id="50" name="Google Shape;50;p148"/>
          <p:cNvSpPr/>
          <p:nvPr/>
        </p:nvSpPr>
        <p:spPr>
          <a:xfrm>
            <a:off x="0" y="5128334"/>
            <a:ext cx="9144000" cy="45720"/>
          </a:xfrm>
          <a:prstGeom prst="rect">
            <a:avLst/>
          </a:prstGeom>
          <a:solidFill>
            <a:srgbClr val="FFFFFF"/>
          </a:solidFill>
          <a:ln>
            <a:noFill/>
          </a:ln>
          <a:effectLst>
            <a:outerShdw blurRad="31750" rotWithShape="0" algn="tl" dir="5400000" dist="1016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gradFill>
          <a:gsLst>
            <a:gs pos="0">
              <a:srgbClr val="BEC4D3"/>
            </a:gs>
            <a:gs pos="12000">
              <a:srgbClr val="BEC4D3"/>
            </a:gs>
            <a:gs pos="20000">
              <a:srgbClr val="BDC3D1"/>
            </a:gs>
            <a:gs pos="100000">
              <a:srgbClr val="343945"/>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152"/>
          <p:cNvSpPr/>
          <p:nvPr/>
        </p:nvSpPr>
        <p:spPr>
          <a:xfrm>
            <a:off x="0" y="1"/>
            <a:ext cx="9144000" cy="260252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53" name="Google Shape;53;p152"/>
          <p:cNvSpPr/>
          <p:nvPr/>
        </p:nvSpPr>
        <p:spPr>
          <a:xfrm>
            <a:off x="0" y="2602520"/>
            <a:ext cx="9144000" cy="45720"/>
          </a:xfrm>
          <a:prstGeom prst="rect">
            <a:avLst/>
          </a:prstGeom>
          <a:solidFill>
            <a:srgbClr val="FFFFFF"/>
          </a:solidFill>
          <a:ln>
            <a:noFill/>
          </a:ln>
          <a:effectLst>
            <a:outerShdw blurRad="31750" rotWithShape="0" algn="tl" dir="5400000" dist="1016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54" name="Google Shape;54;p152"/>
          <p:cNvSpPr txBox="1"/>
          <p:nvPr>
            <p:ph type="title"/>
          </p:nvPr>
        </p:nvSpPr>
        <p:spPr>
          <a:xfrm>
            <a:off x="749808" y="118872"/>
            <a:ext cx="8013192" cy="1636776"/>
          </a:xfrm>
          <a:prstGeom prst="rect">
            <a:avLst/>
          </a:prstGeom>
          <a:noFill/>
          <a:ln>
            <a:noFill/>
          </a:ln>
        </p:spPr>
        <p:txBody>
          <a:bodyPr anchorCtr="0" anchor="b" bIns="0" lIns="91425" spcFirstLastPara="1" rIns="91425" wrap="square" tIns="0">
            <a:normAutofit/>
          </a:bodyPr>
          <a:lstStyle>
            <a:lvl1pPr lvl="0" algn="l">
              <a:lnSpc>
                <a:spcPct val="100000"/>
              </a:lnSpc>
              <a:spcBef>
                <a:spcPts val="0"/>
              </a:spcBef>
              <a:spcAft>
                <a:spcPts val="0"/>
              </a:spcAft>
              <a:buClr>
                <a:srgbClr val="FFC700"/>
              </a:buClr>
              <a:buSzPts val="4700"/>
              <a:buFont typeface="Corbel"/>
              <a:buNone/>
              <a:defRPr b="1" sz="47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52"/>
          <p:cNvSpPr txBox="1"/>
          <p:nvPr>
            <p:ph idx="1" type="body"/>
          </p:nvPr>
        </p:nvSpPr>
        <p:spPr>
          <a:xfrm>
            <a:off x="740664" y="1828800"/>
            <a:ext cx="8022336" cy="685800"/>
          </a:xfrm>
          <a:prstGeom prst="rect">
            <a:avLst/>
          </a:prstGeom>
          <a:noFill/>
          <a:ln>
            <a:noFill/>
          </a:ln>
        </p:spPr>
        <p:txBody>
          <a:bodyPr anchorCtr="0" anchor="t" bIns="0" lIns="146300" spcFirstLastPara="1" rIns="45700" wrap="square" tIns="0">
            <a:normAutofit/>
          </a:bodyPr>
          <a:lstStyle>
            <a:lvl1pPr indent="-228600" lvl="0" marL="457200" algn="l">
              <a:lnSpc>
                <a:spcPct val="100000"/>
              </a:lnSpc>
              <a:spcBef>
                <a:spcPts val="0"/>
              </a:spcBef>
              <a:spcAft>
                <a:spcPts val="0"/>
              </a:spcAft>
              <a:buSzPts val="1600"/>
              <a:buNone/>
              <a:defRPr sz="2000">
                <a:solidFill>
                  <a:srgbClr val="FFFFFF"/>
                </a:solidFill>
              </a:defRPr>
            </a:lvl1pPr>
            <a:lvl2pPr indent="-228600" lvl="1" marL="914400" algn="l">
              <a:lnSpc>
                <a:spcPct val="100000"/>
              </a:lnSpc>
              <a:spcBef>
                <a:spcPts val="360"/>
              </a:spcBef>
              <a:spcAft>
                <a:spcPts val="0"/>
              </a:spcAft>
              <a:buSzPts val="1620"/>
              <a:buNone/>
              <a:defRPr sz="1800">
                <a:solidFill>
                  <a:schemeClr val="lt1"/>
                </a:solidFill>
              </a:defRPr>
            </a:lvl2pPr>
            <a:lvl3pPr indent="-228600" lvl="2" marL="1371600" algn="l">
              <a:lnSpc>
                <a:spcPct val="100000"/>
              </a:lnSpc>
              <a:spcBef>
                <a:spcPts val="320"/>
              </a:spcBef>
              <a:spcAft>
                <a:spcPts val="0"/>
              </a:spcAft>
              <a:buSzPts val="1600"/>
              <a:buNone/>
              <a:defRPr sz="1600">
                <a:solidFill>
                  <a:schemeClr val="lt1"/>
                </a:solidFill>
              </a:defRPr>
            </a:lvl3pPr>
            <a:lvl4pPr indent="-228600" lvl="3" marL="1828800" algn="l">
              <a:lnSpc>
                <a:spcPct val="100000"/>
              </a:lnSpc>
              <a:spcBef>
                <a:spcPts val="280"/>
              </a:spcBef>
              <a:spcAft>
                <a:spcPts val="0"/>
              </a:spcAft>
              <a:buSzPts val="1400"/>
              <a:buNone/>
              <a:defRPr sz="1400">
                <a:solidFill>
                  <a:schemeClr val="lt1"/>
                </a:solidFill>
              </a:defRPr>
            </a:lvl4pPr>
            <a:lvl5pPr indent="-228600" lvl="4" marL="2286000" algn="l">
              <a:lnSpc>
                <a:spcPct val="100000"/>
              </a:lnSpc>
              <a:spcBef>
                <a:spcPts val="280"/>
              </a:spcBef>
              <a:spcAft>
                <a:spcPts val="0"/>
              </a:spcAft>
              <a:buSzPts val="1400"/>
              <a:buNone/>
              <a:defRPr sz="1400">
                <a:solidFill>
                  <a:schemeClr val="lt1"/>
                </a:solidFill>
              </a:defRPr>
            </a:lvl5pPr>
            <a:lvl6pPr indent="-228600" lvl="5" marL="2743200" algn="l">
              <a:lnSpc>
                <a:spcPct val="100000"/>
              </a:lnSpc>
              <a:spcBef>
                <a:spcPts val="280"/>
              </a:spcBef>
              <a:spcAft>
                <a:spcPts val="0"/>
              </a:spcAft>
              <a:buSzPts val="1400"/>
              <a:buNone/>
              <a:defRPr sz="1400">
                <a:solidFill>
                  <a:schemeClr val="lt1"/>
                </a:solidFill>
              </a:defRPr>
            </a:lvl6pPr>
            <a:lvl7pPr indent="-228600" lvl="6" marL="3200400" algn="l">
              <a:lnSpc>
                <a:spcPct val="100000"/>
              </a:lnSpc>
              <a:spcBef>
                <a:spcPts val="280"/>
              </a:spcBef>
              <a:spcAft>
                <a:spcPts val="0"/>
              </a:spcAft>
              <a:buSzPts val="1400"/>
              <a:buNone/>
              <a:defRPr sz="1400">
                <a:solidFill>
                  <a:schemeClr val="lt1"/>
                </a:solidFill>
              </a:defRPr>
            </a:lvl7pPr>
            <a:lvl8pPr indent="-228600" lvl="7" marL="3657600" algn="l">
              <a:lnSpc>
                <a:spcPct val="100000"/>
              </a:lnSpc>
              <a:spcBef>
                <a:spcPts val="280"/>
              </a:spcBef>
              <a:spcAft>
                <a:spcPts val="0"/>
              </a:spcAft>
              <a:buSzPts val="1400"/>
              <a:buNone/>
              <a:defRPr sz="1400">
                <a:solidFill>
                  <a:schemeClr val="lt1"/>
                </a:solidFill>
              </a:defRPr>
            </a:lvl8pPr>
            <a:lvl9pPr indent="-228600" lvl="8" marL="4114800" algn="l">
              <a:lnSpc>
                <a:spcPct val="100000"/>
              </a:lnSpc>
              <a:spcBef>
                <a:spcPts val="280"/>
              </a:spcBef>
              <a:spcAft>
                <a:spcPts val="0"/>
              </a:spcAft>
              <a:buSzPts val="1400"/>
              <a:buNone/>
              <a:defRPr sz="1400">
                <a:solidFill>
                  <a:schemeClr val="lt1"/>
                </a:solidFill>
              </a:defRPr>
            </a:lvl9pPr>
          </a:lstStyle>
          <a:p/>
        </p:txBody>
      </p:sp>
      <p:sp>
        <p:nvSpPr>
          <p:cNvPr id="56" name="Google Shape;56;p152"/>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52"/>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5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 name="Shape 59"/>
        <p:cNvGrpSpPr/>
        <p:nvPr/>
      </p:nvGrpSpPr>
      <p:grpSpPr>
        <a:xfrm>
          <a:off x="0" y="0"/>
          <a:ext cx="0" cy="0"/>
          <a:chOff x="0" y="0"/>
          <a:chExt cx="0" cy="0"/>
        </a:xfrm>
      </p:grpSpPr>
      <p:sp>
        <p:nvSpPr>
          <p:cNvPr id="60" name="Google Shape;60;p153"/>
          <p:cNvSpPr txBox="1"/>
          <p:nvPr>
            <p:ph type="title"/>
          </p:nvPr>
        </p:nvSpPr>
        <p:spPr>
          <a:xfrm>
            <a:off x="457200" y="152400"/>
            <a:ext cx="8229600" cy="1251062"/>
          </a:xfrm>
          <a:prstGeom prst="rect">
            <a:avLst/>
          </a:prstGeom>
          <a:noFill/>
          <a:ln>
            <a:noFill/>
          </a:ln>
        </p:spPr>
        <p:txBody>
          <a:bodyPr anchorCtr="0" anchor="ctr" bIns="45700" lIns="91425" spcFirstLastPara="1" rIns="45700" wrap="square" tIns="45700">
            <a:normAutofit/>
          </a:bodyPr>
          <a:lstStyle>
            <a:lvl1pPr lvl="0" algn="l">
              <a:lnSpc>
                <a:spcPct val="100000"/>
              </a:lnSpc>
              <a:spcBef>
                <a:spcPts val="0"/>
              </a:spcBef>
              <a:spcAft>
                <a:spcPts val="0"/>
              </a:spcAft>
              <a:buClr>
                <a:srgbClr val="FFC7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53"/>
          <p:cNvSpPr txBox="1"/>
          <p:nvPr>
            <p:ph idx="1" type="body"/>
          </p:nvPr>
        </p:nvSpPr>
        <p:spPr>
          <a:xfrm>
            <a:off x="457200" y="1773936"/>
            <a:ext cx="4038600" cy="4623816"/>
          </a:xfrm>
          <a:prstGeom prst="rect">
            <a:avLst/>
          </a:prstGeom>
          <a:noFill/>
          <a:ln>
            <a:noFill/>
          </a:ln>
        </p:spPr>
        <p:txBody>
          <a:bodyPr anchorCtr="0" anchor="t" bIns="45700" lIns="91425" spcFirstLastPara="1" rIns="91425" wrap="square" tIns="91425">
            <a:normAutofit/>
          </a:bodyPr>
          <a:lstStyle>
            <a:lvl1pPr indent="-370840" lvl="0" marL="457200" algn="l">
              <a:lnSpc>
                <a:spcPct val="100000"/>
              </a:lnSpc>
              <a:spcBef>
                <a:spcPts val="0"/>
              </a:spcBef>
              <a:spcAft>
                <a:spcPts val="0"/>
              </a:spcAft>
              <a:buSzPts val="2240"/>
              <a:buChar char="◼"/>
              <a:defRPr sz="2800"/>
            </a:lvl1pPr>
            <a:lvl2pPr indent="-365760" lvl="1" marL="914400" algn="l">
              <a:lnSpc>
                <a:spcPct val="100000"/>
              </a:lnSpc>
              <a:spcBef>
                <a:spcPts val="480"/>
              </a:spcBef>
              <a:spcAft>
                <a:spcPts val="0"/>
              </a:spcAft>
              <a:buSzPts val="216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62" name="Google Shape;62;p153"/>
          <p:cNvSpPr txBox="1"/>
          <p:nvPr>
            <p:ph idx="2" type="body"/>
          </p:nvPr>
        </p:nvSpPr>
        <p:spPr>
          <a:xfrm>
            <a:off x="4648200" y="1773936"/>
            <a:ext cx="4038600" cy="4623816"/>
          </a:xfrm>
          <a:prstGeom prst="rect">
            <a:avLst/>
          </a:prstGeom>
          <a:noFill/>
          <a:ln>
            <a:noFill/>
          </a:ln>
        </p:spPr>
        <p:txBody>
          <a:bodyPr anchorCtr="0" anchor="t" bIns="45700" lIns="54850" spcFirstLastPara="1" rIns="91425" wrap="square" tIns="91425">
            <a:normAutofit/>
          </a:bodyPr>
          <a:lstStyle>
            <a:lvl1pPr indent="-370840" lvl="0" marL="457200" algn="l">
              <a:lnSpc>
                <a:spcPct val="100000"/>
              </a:lnSpc>
              <a:spcBef>
                <a:spcPts val="0"/>
              </a:spcBef>
              <a:spcAft>
                <a:spcPts val="0"/>
              </a:spcAft>
              <a:buSzPts val="2240"/>
              <a:buChar char="◼"/>
              <a:defRPr sz="2800"/>
            </a:lvl1pPr>
            <a:lvl2pPr indent="-365760" lvl="1" marL="914400" algn="l">
              <a:lnSpc>
                <a:spcPct val="100000"/>
              </a:lnSpc>
              <a:spcBef>
                <a:spcPts val="480"/>
              </a:spcBef>
              <a:spcAft>
                <a:spcPts val="0"/>
              </a:spcAft>
              <a:buSzPts val="216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63" name="Google Shape;63;p153"/>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53"/>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5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6" name="Shape 66"/>
        <p:cNvGrpSpPr/>
        <p:nvPr/>
      </p:nvGrpSpPr>
      <p:grpSpPr>
        <a:xfrm>
          <a:off x="0" y="0"/>
          <a:ext cx="0" cy="0"/>
          <a:chOff x="0" y="0"/>
          <a:chExt cx="0" cy="0"/>
        </a:xfrm>
      </p:grpSpPr>
      <p:sp>
        <p:nvSpPr>
          <p:cNvPr id="67" name="Google Shape;67;p154"/>
          <p:cNvSpPr txBox="1"/>
          <p:nvPr>
            <p:ph type="title"/>
          </p:nvPr>
        </p:nvSpPr>
        <p:spPr>
          <a:xfrm>
            <a:off x="457200" y="152400"/>
            <a:ext cx="8229600" cy="1251062"/>
          </a:xfrm>
          <a:prstGeom prst="rect">
            <a:avLst/>
          </a:prstGeom>
          <a:noFill/>
          <a:ln>
            <a:noFill/>
          </a:ln>
        </p:spPr>
        <p:txBody>
          <a:bodyPr anchorCtr="0" anchor="ctr" bIns="45700" lIns="91425" spcFirstLastPara="1" rIns="45700" wrap="square" tIns="45700">
            <a:normAutofit/>
          </a:bodyPr>
          <a:lstStyle>
            <a:lvl1pPr lvl="0" algn="l">
              <a:lnSpc>
                <a:spcPct val="100000"/>
              </a:lnSpc>
              <a:spcBef>
                <a:spcPts val="0"/>
              </a:spcBef>
              <a:spcAft>
                <a:spcPts val="0"/>
              </a:spcAft>
              <a:buClr>
                <a:srgbClr val="FFC700"/>
              </a:buClr>
              <a:buSzPts val="4500"/>
              <a:buFont typeface="Corbe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54"/>
          <p:cNvSpPr txBox="1"/>
          <p:nvPr>
            <p:ph idx="1" type="body"/>
          </p:nvPr>
        </p:nvSpPr>
        <p:spPr>
          <a:xfrm>
            <a:off x="457200" y="1698987"/>
            <a:ext cx="4040188" cy="715355"/>
          </a:xfrm>
          <a:prstGeom prst="rect">
            <a:avLst/>
          </a:prstGeom>
          <a:noFill/>
          <a:ln>
            <a:noFill/>
          </a:ln>
        </p:spPr>
        <p:txBody>
          <a:bodyPr anchorCtr="0" anchor="ctr" bIns="45700" lIns="146300" spcFirstLastPara="1" rIns="91425" wrap="square" tIns="91425">
            <a:normAutofit/>
          </a:bodyPr>
          <a:lstStyle>
            <a:lvl1pPr indent="-228600" lvl="0" marL="457200" algn="l">
              <a:lnSpc>
                <a:spcPct val="100000"/>
              </a:lnSpc>
              <a:spcBef>
                <a:spcPts val="0"/>
              </a:spcBef>
              <a:spcAft>
                <a:spcPts val="0"/>
              </a:spcAft>
              <a:buSzPts val="1840"/>
              <a:buNone/>
              <a:defRPr b="1" sz="2300" cap="none"/>
            </a:lvl1pPr>
            <a:lvl2pPr indent="-228600" lvl="1" marL="914400" algn="l">
              <a:lnSpc>
                <a:spcPct val="100000"/>
              </a:lnSpc>
              <a:spcBef>
                <a:spcPts val="400"/>
              </a:spcBef>
              <a:spcAft>
                <a:spcPts val="0"/>
              </a:spcAft>
              <a:buSzPts val="18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69" name="Google Shape;69;p154"/>
          <p:cNvSpPr txBox="1"/>
          <p:nvPr>
            <p:ph idx="2" type="body"/>
          </p:nvPr>
        </p:nvSpPr>
        <p:spPr>
          <a:xfrm>
            <a:off x="457200" y="2449512"/>
            <a:ext cx="4040188" cy="3951288"/>
          </a:xfrm>
          <a:prstGeom prst="rect">
            <a:avLst/>
          </a:prstGeom>
          <a:noFill/>
          <a:ln>
            <a:noFill/>
          </a:ln>
        </p:spPr>
        <p:txBody>
          <a:bodyPr anchorCtr="0" anchor="t" bIns="45700" lIns="54850" spcFirstLastPara="1" rIns="91425" wrap="square" tIns="91425">
            <a:normAutofit/>
          </a:bodyPr>
          <a:lstStyle>
            <a:lvl1pPr indent="-350520" lvl="0" marL="457200" algn="l">
              <a:lnSpc>
                <a:spcPct val="100000"/>
              </a:lnSpc>
              <a:spcBef>
                <a:spcPts val="0"/>
              </a:spcBef>
              <a:spcAft>
                <a:spcPts val="0"/>
              </a:spcAft>
              <a:buSzPts val="1920"/>
              <a:buChar char="◼"/>
              <a:defRPr sz="2400"/>
            </a:lvl1pPr>
            <a:lvl2pPr indent="-342900" lvl="1" marL="914400" algn="l">
              <a:lnSpc>
                <a:spcPct val="100000"/>
              </a:lnSpc>
              <a:spcBef>
                <a:spcPts val="400"/>
              </a:spcBef>
              <a:spcAft>
                <a:spcPts val="0"/>
              </a:spcAft>
              <a:buSzPts val="18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70" name="Google Shape;70;p154"/>
          <p:cNvSpPr txBox="1"/>
          <p:nvPr>
            <p:ph idx="3" type="body"/>
          </p:nvPr>
        </p:nvSpPr>
        <p:spPr>
          <a:xfrm>
            <a:off x="4645025" y="1698987"/>
            <a:ext cx="4041775" cy="715355"/>
          </a:xfrm>
          <a:prstGeom prst="rect">
            <a:avLst/>
          </a:prstGeom>
          <a:noFill/>
          <a:ln>
            <a:noFill/>
          </a:ln>
        </p:spPr>
        <p:txBody>
          <a:bodyPr anchorCtr="0" anchor="ctr" bIns="45700" lIns="146300" spcFirstLastPara="1" rIns="91425" wrap="square" tIns="91425">
            <a:normAutofit/>
          </a:bodyPr>
          <a:lstStyle>
            <a:lvl1pPr indent="-228600" lvl="0" marL="457200" algn="l">
              <a:lnSpc>
                <a:spcPct val="100000"/>
              </a:lnSpc>
              <a:spcBef>
                <a:spcPts val="0"/>
              </a:spcBef>
              <a:spcAft>
                <a:spcPts val="0"/>
              </a:spcAft>
              <a:buSzPts val="1840"/>
              <a:buNone/>
              <a:defRPr b="1" sz="2300" cap="none"/>
            </a:lvl1pPr>
            <a:lvl2pPr indent="-228600" lvl="1" marL="914400" algn="l">
              <a:lnSpc>
                <a:spcPct val="100000"/>
              </a:lnSpc>
              <a:spcBef>
                <a:spcPts val="400"/>
              </a:spcBef>
              <a:spcAft>
                <a:spcPts val="0"/>
              </a:spcAft>
              <a:buSzPts val="18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71" name="Google Shape;71;p154"/>
          <p:cNvSpPr txBox="1"/>
          <p:nvPr>
            <p:ph idx="4" type="body"/>
          </p:nvPr>
        </p:nvSpPr>
        <p:spPr>
          <a:xfrm>
            <a:off x="4645025" y="2449512"/>
            <a:ext cx="4041775" cy="3951288"/>
          </a:xfrm>
          <a:prstGeom prst="rect">
            <a:avLst/>
          </a:prstGeom>
          <a:noFill/>
          <a:ln>
            <a:noFill/>
          </a:ln>
        </p:spPr>
        <p:txBody>
          <a:bodyPr anchorCtr="0" anchor="t" bIns="45700" lIns="54850" spcFirstLastPara="1" rIns="91425" wrap="square" tIns="91425">
            <a:normAutofit/>
          </a:bodyPr>
          <a:lstStyle>
            <a:lvl1pPr indent="-350520" lvl="0" marL="457200" algn="l">
              <a:lnSpc>
                <a:spcPct val="100000"/>
              </a:lnSpc>
              <a:spcBef>
                <a:spcPts val="0"/>
              </a:spcBef>
              <a:spcAft>
                <a:spcPts val="0"/>
              </a:spcAft>
              <a:buSzPts val="1920"/>
              <a:buChar char="◼"/>
              <a:defRPr sz="2400"/>
            </a:lvl1pPr>
            <a:lvl2pPr indent="-342900" lvl="1" marL="914400" algn="l">
              <a:lnSpc>
                <a:spcPct val="100000"/>
              </a:lnSpc>
              <a:spcBef>
                <a:spcPts val="400"/>
              </a:spcBef>
              <a:spcAft>
                <a:spcPts val="0"/>
              </a:spcAft>
              <a:buSzPts val="18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72" name="Google Shape;72;p154"/>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54"/>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5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155"/>
          <p:cNvSpPr txBox="1"/>
          <p:nvPr>
            <p:ph type="title"/>
          </p:nvPr>
        </p:nvSpPr>
        <p:spPr>
          <a:xfrm>
            <a:off x="457200" y="152400"/>
            <a:ext cx="8229600" cy="1251062"/>
          </a:xfrm>
          <a:prstGeom prst="rect">
            <a:avLst/>
          </a:prstGeom>
          <a:noFill/>
          <a:ln>
            <a:noFill/>
          </a:ln>
        </p:spPr>
        <p:txBody>
          <a:bodyPr anchorCtr="0" anchor="ctr" bIns="45700" lIns="91425" spcFirstLastPara="1" rIns="45700" wrap="square" tIns="45700">
            <a:normAutofit/>
          </a:bodyPr>
          <a:lstStyle>
            <a:lvl1pPr lvl="0" algn="l">
              <a:lnSpc>
                <a:spcPct val="100000"/>
              </a:lnSpc>
              <a:spcBef>
                <a:spcPts val="0"/>
              </a:spcBef>
              <a:spcAft>
                <a:spcPts val="0"/>
              </a:spcAft>
              <a:buClr>
                <a:srgbClr val="FFC7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55"/>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55"/>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5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156"/>
          <p:cNvSpPr txBox="1"/>
          <p:nvPr>
            <p:ph type="title"/>
          </p:nvPr>
        </p:nvSpPr>
        <p:spPr>
          <a:xfrm>
            <a:off x="167838" y="152400"/>
            <a:ext cx="2523744" cy="978408"/>
          </a:xfrm>
          <a:prstGeom prst="rect">
            <a:avLst/>
          </a:prstGeom>
          <a:noFill/>
          <a:ln>
            <a:noFill/>
          </a:ln>
        </p:spPr>
        <p:txBody>
          <a:bodyPr anchorCtr="0" anchor="b" bIns="0" lIns="73150" spcFirstLastPara="1" rIns="45700" wrap="square" tIns="45700">
            <a:normAutofit/>
          </a:bodyPr>
          <a:lstStyle>
            <a:lvl1pPr lvl="0" algn="l">
              <a:lnSpc>
                <a:spcPct val="100000"/>
              </a:lnSpc>
              <a:spcBef>
                <a:spcPts val="0"/>
              </a:spcBef>
              <a:spcAft>
                <a:spcPts val="0"/>
              </a:spcAft>
              <a:buClr>
                <a:srgbClr val="FFC700"/>
              </a:buClr>
              <a:buSzPts val="2000"/>
              <a:buFont typeface="Corbel"/>
              <a:buNone/>
              <a:defRPr b="0"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56"/>
          <p:cNvSpPr txBox="1"/>
          <p:nvPr>
            <p:ph idx="1" type="body"/>
          </p:nvPr>
        </p:nvSpPr>
        <p:spPr>
          <a:xfrm>
            <a:off x="3019377" y="1743133"/>
            <a:ext cx="5920641" cy="4558885"/>
          </a:xfrm>
          <a:prstGeom prst="rect">
            <a:avLst/>
          </a:prstGeom>
          <a:noFill/>
          <a:ln>
            <a:noFill/>
          </a:ln>
        </p:spPr>
        <p:txBody>
          <a:bodyPr anchorCtr="0" anchor="t" bIns="45700" lIns="54850" spcFirstLastPara="1" rIns="91425" wrap="square" tIns="91425">
            <a:normAutofit/>
          </a:bodyPr>
          <a:lstStyle>
            <a:lvl1pPr indent="-391160" lvl="0" marL="457200" algn="l">
              <a:lnSpc>
                <a:spcPct val="100000"/>
              </a:lnSpc>
              <a:spcBef>
                <a:spcPts val="0"/>
              </a:spcBef>
              <a:spcAft>
                <a:spcPts val="0"/>
              </a:spcAft>
              <a:buSzPts val="2560"/>
              <a:buChar char="◼"/>
              <a:defRPr sz="3200"/>
            </a:lvl1pPr>
            <a:lvl2pPr indent="-388619" lvl="1" marL="914400" algn="l">
              <a:lnSpc>
                <a:spcPct val="100000"/>
              </a:lnSpc>
              <a:spcBef>
                <a:spcPts val="560"/>
              </a:spcBef>
              <a:spcAft>
                <a:spcPts val="0"/>
              </a:spcAft>
              <a:buSzPts val="2520"/>
              <a:buChar char="▪"/>
              <a:defRPr sz="2800"/>
            </a:lvl2pPr>
            <a:lvl3pPr indent="-381000" lvl="2" marL="1371600" algn="l">
              <a:lnSpc>
                <a:spcPct val="100000"/>
              </a:lnSpc>
              <a:spcBef>
                <a:spcPts val="480"/>
              </a:spcBef>
              <a:spcAft>
                <a:spcPts val="0"/>
              </a:spcAft>
              <a:buSzPts val="2400"/>
              <a:buChar char="▪"/>
              <a:defRPr sz="2400"/>
            </a:lvl3pPr>
            <a:lvl4pPr indent="-355600" lvl="3" marL="1828800" algn="l">
              <a:lnSpc>
                <a:spcPct val="100000"/>
              </a:lnSpc>
              <a:spcBef>
                <a:spcPts val="400"/>
              </a:spcBef>
              <a:spcAft>
                <a:spcPts val="0"/>
              </a:spcAft>
              <a:buSzPts val="20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83" name="Google Shape;83;p156"/>
          <p:cNvSpPr txBox="1"/>
          <p:nvPr>
            <p:ph idx="2" type="body"/>
          </p:nvPr>
        </p:nvSpPr>
        <p:spPr>
          <a:xfrm>
            <a:off x="167838" y="1730018"/>
            <a:ext cx="2468880" cy="4572000"/>
          </a:xfrm>
          <a:prstGeom prst="rect">
            <a:avLst/>
          </a:prstGeom>
          <a:noFill/>
          <a:ln>
            <a:noFill/>
          </a:ln>
        </p:spPr>
        <p:txBody>
          <a:bodyPr anchorCtr="0" anchor="t" bIns="45700" lIns="54850" spcFirstLastPara="1" rIns="91425" wrap="square" tIns="91425">
            <a:normAutofit/>
          </a:bodyPr>
          <a:lstStyle>
            <a:lvl1pPr indent="-228600" lvl="0" marL="457200" algn="l">
              <a:lnSpc>
                <a:spcPct val="100000"/>
              </a:lnSpc>
              <a:spcBef>
                <a:spcPts val="0"/>
              </a:spcBef>
              <a:spcAft>
                <a:spcPts val="0"/>
              </a:spcAft>
              <a:buSzPts val="1120"/>
              <a:buNone/>
              <a:defRPr sz="1400"/>
            </a:lvl1pPr>
            <a:lvl2pPr indent="-228600" lvl="1" marL="914400" algn="l">
              <a:lnSpc>
                <a:spcPct val="100000"/>
              </a:lnSpc>
              <a:spcBef>
                <a:spcPts val="240"/>
              </a:spcBef>
              <a:spcAft>
                <a:spcPts val="0"/>
              </a:spcAft>
              <a:buSzPts val="108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84" name="Google Shape;84;p156"/>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56"/>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5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56"/>
          <p:cNvSpPr/>
          <p:nvPr/>
        </p:nvSpPr>
        <p:spPr>
          <a:xfrm>
            <a:off x="2855737" y="0"/>
            <a:ext cx="45720" cy="145389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88" name="Google Shape;88;p156"/>
          <p:cNvSpPr/>
          <p:nvPr/>
        </p:nvSpPr>
        <p:spPr>
          <a:xfrm>
            <a:off x="2855737" y="0"/>
            <a:ext cx="45720" cy="145389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2.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47"/>
          <p:cNvSpPr/>
          <p:nvPr/>
        </p:nvSpPr>
        <p:spPr>
          <a:xfrm>
            <a:off x="0" y="1435895"/>
            <a:ext cx="9144000" cy="45720"/>
          </a:xfrm>
          <a:prstGeom prst="rect">
            <a:avLst/>
          </a:prstGeom>
          <a:solidFill>
            <a:srgbClr val="FFFFFF"/>
          </a:solidFill>
          <a:ln>
            <a:noFill/>
          </a:ln>
          <a:effectLst>
            <a:outerShdw blurRad="31750" rotWithShape="0" algn="tl" dir="5400000" dist="1016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1" name="Google Shape;11;p147"/>
          <p:cNvSpPr/>
          <p:nvPr/>
        </p:nvSpPr>
        <p:spPr>
          <a:xfrm>
            <a:off x="0" y="0"/>
            <a:ext cx="9143999" cy="1433733"/>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2" name="Google Shape;12;p147"/>
          <p:cNvSpPr txBox="1"/>
          <p:nvPr>
            <p:ph type="title"/>
          </p:nvPr>
        </p:nvSpPr>
        <p:spPr>
          <a:xfrm>
            <a:off x="457200" y="152400"/>
            <a:ext cx="8229600" cy="1251062"/>
          </a:xfrm>
          <a:prstGeom prst="rect">
            <a:avLst/>
          </a:prstGeom>
          <a:noFill/>
          <a:ln>
            <a:noFill/>
          </a:ln>
        </p:spPr>
        <p:txBody>
          <a:bodyPr anchorCtr="0" anchor="ctr" bIns="45700" lIns="91425" spcFirstLastPara="1" rIns="45700" wrap="square" tIns="45700">
            <a:normAutofit/>
          </a:bodyPr>
          <a:lstStyle>
            <a:lvl1pPr lvl="0" marR="0" rtl="0" algn="l">
              <a:lnSpc>
                <a:spcPct val="100000"/>
              </a:lnSpc>
              <a:spcBef>
                <a:spcPts val="0"/>
              </a:spcBef>
              <a:spcAft>
                <a:spcPts val="0"/>
              </a:spcAft>
              <a:buClr>
                <a:srgbClr val="FFC700"/>
              </a:buClr>
              <a:buSzPts val="4500"/>
              <a:buFont typeface="Corbel"/>
              <a:buNone/>
              <a:defRPr b="1" i="0" sz="4500" u="none" cap="none" strike="noStrike">
                <a:solidFill>
                  <a:srgbClr val="FFC700"/>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147"/>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lvl1pPr indent="-391160" lvl="0" marL="457200" marR="0" rtl="0" algn="l">
              <a:lnSpc>
                <a:spcPct val="100000"/>
              </a:lnSpc>
              <a:spcBef>
                <a:spcPts val="0"/>
              </a:spcBef>
              <a:spcAft>
                <a:spcPts val="0"/>
              </a:spcAft>
              <a:buClr>
                <a:schemeClr val="accent1"/>
              </a:buClr>
              <a:buSzPts val="2560"/>
              <a:buFont typeface="Noto Sans Symbols"/>
              <a:buChar char="◼"/>
              <a:defRPr b="0" i="0" sz="3200" u="none" cap="none" strike="noStrike">
                <a:solidFill>
                  <a:schemeClr val="lt1"/>
                </a:solidFill>
                <a:latin typeface="Corbel"/>
                <a:ea typeface="Corbel"/>
                <a:cs typeface="Corbel"/>
                <a:sym typeface="Corbel"/>
              </a:defRPr>
            </a:lvl1pPr>
            <a:lvl2pPr indent="-388619" lvl="1" marL="914400" marR="0" rtl="0" algn="l">
              <a:lnSpc>
                <a:spcPct val="100000"/>
              </a:lnSpc>
              <a:spcBef>
                <a:spcPts val="560"/>
              </a:spcBef>
              <a:spcAft>
                <a:spcPts val="0"/>
              </a:spcAft>
              <a:buClr>
                <a:schemeClr val="accent2"/>
              </a:buClr>
              <a:buSzPts val="2520"/>
              <a:buFont typeface="Noto Sans Symbols"/>
              <a:buChar char="▪"/>
              <a:defRPr b="0" i="0" sz="2800" u="none" cap="none" strike="noStrike">
                <a:solidFill>
                  <a:schemeClr val="lt1"/>
                </a:solidFill>
                <a:latin typeface="Corbel"/>
                <a:ea typeface="Corbel"/>
                <a:cs typeface="Corbel"/>
                <a:sym typeface="Corbel"/>
              </a:defRPr>
            </a:lvl2pPr>
            <a:lvl3pPr indent="-381000" lvl="2" marL="1371600" marR="0" rtl="0" algn="l">
              <a:lnSpc>
                <a:spcPct val="100000"/>
              </a:lnSpc>
              <a:spcBef>
                <a:spcPts val="480"/>
              </a:spcBef>
              <a:spcAft>
                <a:spcPts val="0"/>
              </a:spcAft>
              <a:buClr>
                <a:schemeClr val="accent3"/>
              </a:buClr>
              <a:buSzPts val="2400"/>
              <a:buFont typeface="Arial"/>
              <a:buChar char="▪"/>
              <a:defRPr b="0" i="0" sz="2400" u="none" cap="none" strike="noStrike">
                <a:solidFill>
                  <a:schemeClr val="lt1"/>
                </a:solidFill>
                <a:latin typeface="Corbel"/>
                <a:ea typeface="Corbel"/>
                <a:cs typeface="Corbel"/>
                <a:sym typeface="Corbel"/>
              </a:defRPr>
            </a:lvl3pPr>
            <a:lvl4pPr indent="-355600" lvl="3" marL="1828800" marR="0" rtl="0" algn="l">
              <a:lnSpc>
                <a:spcPct val="100000"/>
              </a:lnSpc>
              <a:spcBef>
                <a:spcPts val="400"/>
              </a:spcBef>
              <a:spcAft>
                <a:spcPts val="0"/>
              </a:spcAft>
              <a:buClr>
                <a:schemeClr val="accent4"/>
              </a:buClr>
              <a:buSzPts val="2000"/>
              <a:buFont typeface="Arial"/>
              <a:buChar char="▪"/>
              <a:defRPr b="0" i="0" sz="2000" u="none" cap="none" strike="noStrike">
                <a:solidFill>
                  <a:schemeClr val="lt1"/>
                </a:solidFill>
                <a:latin typeface="Corbel"/>
                <a:ea typeface="Corbel"/>
                <a:cs typeface="Corbel"/>
                <a:sym typeface="Corbel"/>
              </a:defRPr>
            </a:lvl4pPr>
            <a:lvl5pPr indent="-355600" lvl="4" marL="22860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lt1"/>
                </a:solidFill>
                <a:latin typeface="Corbel"/>
                <a:ea typeface="Corbel"/>
                <a:cs typeface="Corbel"/>
                <a:sym typeface="Corbel"/>
              </a:defRPr>
            </a:lvl5pPr>
            <a:lvl6pPr indent="-355600" lvl="5" marL="27432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lt1"/>
                </a:solidFill>
                <a:latin typeface="Corbel"/>
                <a:ea typeface="Corbel"/>
                <a:cs typeface="Corbel"/>
                <a:sym typeface="Corbel"/>
              </a:defRPr>
            </a:lvl6pPr>
            <a:lvl7pPr indent="-342900" lvl="6" marL="3200400" marR="0" rtl="0" algn="l">
              <a:lnSpc>
                <a:spcPct val="100000"/>
              </a:lnSpc>
              <a:spcBef>
                <a:spcPts val="360"/>
              </a:spcBef>
              <a:spcAft>
                <a:spcPts val="0"/>
              </a:spcAft>
              <a:buClr>
                <a:schemeClr val="accent1"/>
              </a:buClr>
              <a:buSzPts val="1800"/>
              <a:buFont typeface="Noto Sans Symbols"/>
              <a:buChar char="●"/>
              <a:defRPr b="0" i="0" sz="1800" u="none" cap="none" strike="noStrike">
                <a:solidFill>
                  <a:schemeClr val="lt1"/>
                </a:solidFill>
                <a:latin typeface="Corbel"/>
                <a:ea typeface="Corbel"/>
                <a:cs typeface="Corbel"/>
                <a:sym typeface="Corbel"/>
              </a:defRPr>
            </a:lvl7pPr>
            <a:lvl8pPr indent="-342900" lvl="7" marL="3657600" marR="0" rtl="0" algn="l">
              <a:lnSpc>
                <a:spcPct val="100000"/>
              </a:lnSpc>
              <a:spcBef>
                <a:spcPts val="360"/>
              </a:spcBef>
              <a:spcAft>
                <a:spcPts val="0"/>
              </a:spcAft>
              <a:buClr>
                <a:schemeClr val="accent2"/>
              </a:buClr>
              <a:buSzPts val="1800"/>
              <a:buFont typeface="Noto Sans Symbols"/>
              <a:buChar char="●"/>
              <a:defRPr b="0" i="0" sz="1800" u="none" cap="none" strike="noStrike">
                <a:solidFill>
                  <a:schemeClr val="lt1"/>
                </a:solidFill>
                <a:latin typeface="Corbel"/>
                <a:ea typeface="Corbel"/>
                <a:cs typeface="Corbel"/>
                <a:sym typeface="Corbel"/>
              </a:defRPr>
            </a:lvl8pPr>
            <a:lvl9pPr indent="-342900" lvl="8" marL="4114800" marR="0" rtl="0" algn="l">
              <a:lnSpc>
                <a:spcPct val="100000"/>
              </a:lnSpc>
              <a:spcBef>
                <a:spcPts val="360"/>
              </a:spcBef>
              <a:spcAft>
                <a:spcPts val="0"/>
              </a:spcAft>
              <a:buClr>
                <a:schemeClr val="accent3"/>
              </a:buClr>
              <a:buSzPts val="1800"/>
              <a:buFont typeface="Noto Sans Symbols"/>
              <a:buChar char="●"/>
              <a:defRPr b="0" i="0" sz="1800" u="none" cap="none" strike="noStrike">
                <a:solidFill>
                  <a:schemeClr val="lt1"/>
                </a:solidFill>
                <a:latin typeface="Corbel"/>
                <a:ea typeface="Corbel"/>
                <a:cs typeface="Corbel"/>
                <a:sym typeface="Corbel"/>
              </a:defRPr>
            </a:lvl9pPr>
          </a:lstStyle>
          <a:p/>
        </p:txBody>
      </p:sp>
      <p:sp>
        <p:nvSpPr>
          <p:cNvPr id="14" name="Google Shape;14;p147"/>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9pPr>
          </a:lstStyle>
          <a:p/>
        </p:txBody>
      </p:sp>
      <p:sp>
        <p:nvSpPr>
          <p:cNvPr id="15" name="Google Shape;15;p147"/>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9pPr>
          </a:lstStyle>
          <a:p/>
        </p:txBody>
      </p:sp>
      <p:sp>
        <p:nvSpPr>
          <p:cNvPr id="16" name="Google Shape;16;p14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 name="Shape 25"/>
        <p:cNvGrpSpPr/>
        <p:nvPr/>
      </p:nvGrpSpPr>
      <p:grpSpPr>
        <a:xfrm>
          <a:off x="0" y="0"/>
          <a:ext cx="0" cy="0"/>
          <a:chOff x="0" y="0"/>
          <a:chExt cx="0" cy="0"/>
        </a:xfrm>
      </p:grpSpPr>
      <p:sp>
        <p:nvSpPr>
          <p:cNvPr id="26" name="Google Shape;26;p146"/>
          <p:cNvSpPr/>
          <p:nvPr/>
        </p:nvSpPr>
        <p:spPr>
          <a:xfrm>
            <a:off x="0" y="1435895"/>
            <a:ext cx="9144000" cy="45720"/>
          </a:xfrm>
          <a:prstGeom prst="rect">
            <a:avLst/>
          </a:prstGeom>
          <a:solidFill>
            <a:srgbClr val="FFFFFF"/>
          </a:solidFill>
          <a:ln>
            <a:noFill/>
          </a:ln>
          <a:effectLst>
            <a:outerShdw blurRad="31750" rotWithShape="0" algn="tl" dir="5400000" dist="1016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7" name="Google Shape;27;p146"/>
          <p:cNvSpPr/>
          <p:nvPr/>
        </p:nvSpPr>
        <p:spPr>
          <a:xfrm>
            <a:off x="0" y="0"/>
            <a:ext cx="9143999" cy="1433733"/>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8" name="Google Shape;28;p146"/>
          <p:cNvSpPr txBox="1"/>
          <p:nvPr>
            <p:ph type="title"/>
          </p:nvPr>
        </p:nvSpPr>
        <p:spPr>
          <a:xfrm>
            <a:off x="457200" y="152400"/>
            <a:ext cx="8229600" cy="1251062"/>
          </a:xfrm>
          <a:prstGeom prst="rect">
            <a:avLst/>
          </a:prstGeom>
          <a:noFill/>
          <a:ln>
            <a:noFill/>
          </a:ln>
        </p:spPr>
        <p:txBody>
          <a:bodyPr anchorCtr="0" anchor="ctr" bIns="45700" lIns="91425" spcFirstLastPara="1" rIns="45700" wrap="square" tIns="45700">
            <a:normAutofit/>
          </a:bodyPr>
          <a:lstStyle>
            <a:lvl1pPr lvl="0" marR="0" rtl="0" algn="l">
              <a:lnSpc>
                <a:spcPct val="100000"/>
              </a:lnSpc>
              <a:spcBef>
                <a:spcPts val="0"/>
              </a:spcBef>
              <a:spcAft>
                <a:spcPts val="0"/>
              </a:spcAft>
              <a:buClr>
                <a:srgbClr val="FFC700"/>
              </a:buClr>
              <a:buSzPts val="4500"/>
              <a:buFont typeface="Corbel"/>
              <a:buNone/>
              <a:defRPr b="1" i="0" sz="4500" u="none" cap="none" strike="noStrike">
                <a:solidFill>
                  <a:srgbClr val="FFC700"/>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 name="Google Shape;29;p146"/>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lvl1pPr indent="-391160" lvl="0" marL="457200" marR="0" rtl="0" algn="l">
              <a:lnSpc>
                <a:spcPct val="100000"/>
              </a:lnSpc>
              <a:spcBef>
                <a:spcPts val="0"/>
              </a:spcBef>
              <a:spcAft>
                <a:spcPts val="0"/>
              </a:spcAft>
              <a:buClr>
                <a:schemeClr val="accent1"/>
              </a:buClr>
              <a:buSzPts val="2560"/>
              <a:buFont typeface="Noto Sans Symbols"/>
              <a:buChar char="◼"/>
              <a:defRPr b="0" i="0" sz="3200" u="none" cap="none" strike="noStrike">
                <a:solidFill>
                  <a:schemeClr val="dk1"/>
                </a:solidFill>
                <a:latin typeface="Corbel"/>
                <a:ea typeface="Corbel"/>
                <a:cs typeface="Corbel"/>
                <a:sym typeface="Corbel"/>
              </a:defRPr>
            </a:lvl1pPr>
            <a:lvl2pPr indent="-388619" lvl="1" marL="914400" marR="0" rtl="0" algn="l">
              <a:lnSpc>
                <a:spcPct val="100000"/>
              </a:lnSpc>
              <a:spcBef>
                <a:spcPts val="560"/>
              </a:spcBef>
              <a:spcAft>
                <a:spcPts val="0"/>
              </a:spcAft>
              <a:buClr>
                <a:schemeClr val="accent2"/>
              </a:buClr>
              <a:buSzPts val="2520"/>
              <a:buFont typeface="Noto Sans Symbols"/>
              <a:buChar char="▪"/>
              <a:defRPr b="0" i="0" sz="2800" u="none" cap="none" strike="noStrike">
                <a:solidFill>
                  <a:schemeClr val="dk1"/>
                </a:solidFill>
                <a:latin typeface="Corbel"/>
                <a:ea typeface="Corbel"/>
                <a:cs typeface="Corbel"/>
                <a:sym typeface="Corbel"/>
              </a:defRPr>
            </a:lvl2pPr>
            <a:lvl3pPr indent="-381000" lvl="2" marL="1371600" marR="0" rtl="0" algn="l">
              <a:lnSpc>
                <a:spcPct val="100000"/>
              </a:lnSpc>
              <a:spcBef>
                <a:spcPts val="480"/>
              </a:spcBef>
              <a:spcAft>
                <a:spcPts val="0"/>
              </a:spcAft>
              <a:buClr>
                <a:schemeClr val="accent3"/>
              </a:buClr>
              <a:buSzPts val="2400"/>
              <a:buFont typeface="Arial"/>
              <a:buChar char="▪"/>
              <a:defRPr b="0" i="0" sz="2400" u="none" cap="none" strike="noStrike">
                <a:solidFill>
                  <a:schemeClr val="dk1"/>
                </a:solidFill>
                <a:latin typeface="Corbel"/>
                <a:ea typeface="Corbel"/>
                <a:cs typeface="Corbel"/>
                <a:sym typeface="Corbel"/>
              </a:defRPr>
            </a:lvl3pPr>
            <a:lvl4pPr indent="-355600" lvl="3" marL="1828800" marR="0" rtl="0" algn="l">
              <a:lnSpc>
                <a:spcPct val="100000"/>
              </a:lnSpc>
              <a:spcBef>
                <a:spcPts val="400"/>
              </a:spcBef>
              <a:spcAft>
                <a:spcPts val="0"/>
              </a:spcAft>
              <a:buClr>
                <a:schemeClr val="accent4"/>
              </a:buClr>
              <a:buSzPts val="2000"/>
              <a:buFont typeface="Arial"/>
              <a:buChar char="▪"/>
              <a:defRPr b="0" i="0" sz="2000" u="none" cap="none" strike="noStrike">
                <a:solidFill>
                  <a:schemeClr val="dk1"/>
                </a:solidFill>
                <a:latin typeface="Corbel"/>
                <a:ea typeface="Corbel"/>
                <a:cs typeface="Corbel"/>
                <a:sym typeface="Corbel"/>
              </a:defRPr>
            </a:lvl4pPr>
            <a:lvl5pPr indent="-355600" lvl="4" marL="22860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orbel"/>
                <a:ea typeface="Corbel"/>
                <a:cs typeface="Corbel"/>
                <a:sym typeface="Corbel"/>
              </a:defRPr>
            </a:lvl5pPr>
            <a:lvl6pPr indent="-355600" lvl="5" marL="27432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orbel"/>
                <a:ea typeface="Corbel"/>
                <a:cs typeface="Corbel"/>
                <a:sym typeface="Corbel"/>
              </a:defRPr>
            </a:lvl6pPr>
            <a:lvl7pPr indent="-342900" lvl="6" marL="3200400" marR="0" rtl="0" algn="l">
              <a:lnSpc>
                <a:spcPct val="100000"/>
              </a:lnSpc>
              <a:spcBef>
                <a:spcPts val="360"/>
              </a:spcBef>
              <a:spcAft>
                <a:spcPts val="0"/>
              </a:spcAft>
              <a:buClr>
                <a:schemeClr val="accent1"/>
              </a:buClr>
              <a:buSzPts val="1800"/>
              <a:buFont typeface="Noto Sans Symbols"/>
              <a:buChar char="●"/>
              <a:defRPr b="0" i="0" sz="1800" u="none" cap="none" strike="noStrike">
                <a:solidFill>
                  <a:schemeClr val="dk1"/>
                </a:solidFill>
                <a:latin typeface="Corbel"/>
                <a:ea typeface="Corbel"/>
                <a:cs typeface="Corbel"/>
                <a:sym typeface="Corbel"/>
              </a:defRPr>
            </a:lvl7pPr>
            <a:lvl8pPr indent="-342900" lvl="7" marL="3657600" marR="0" rtl="0" algn="l">
              <a:lnSpc>
                <a:spcPct val="100000"/>
              </a:lnSpc>
              <a:spcBef>
                <a:spcPts val="360"/>
              </a:spcBef>
              <a:spcAft>
                <a:spcPts val="0"/>
              </a:spcAft>
              <a:buClr>
                <a:schemeClr val="accent2"/>
              </a:buClr>
              <a:buSzPts val="1800"/>
              <a:buFont typeface="Noto Sans Symbols"/>
              <a:buChar char="●"/>
              <a:defRPr b="0" i="0" sz="1800" u="none" cap="none" strike="noStrike">
                <a:solidFill>
                  <a:schemeClr val="dk1"/>
                </a:solidFill>
                <a:latin typeface="Corbel"/>
                <a:ea typeface="Corbel"/>
                <a:cs typeface="Corbel"/>
                <a:sym typeface="Corbel"/>
              </a:defRPr>
            </a:lvl8pPr>
            <a:lvl9pPr indent="-342900" lvl="8" marL="4114800" marR="0" rtl="0" algn="l">
              <a:lnSpc>
                <a:spcPct val="100000"/>
              </a:lnSpc>
              <a:spcBef>
                <a:spcPts val="360"/>
              </a:spcBef>
              <a:spcAft>
                <a:spcPts val="0"/>
              </a:spcAft>
              <a:buClr>
                <a:schemeClr val="accent3"/>
              </a:buClr>
              <a:buSzPts val="1800"/>
              <a:buFont typeface="Noto Sans Symbols"/>
              <a:buChar char="●"/>
              <a:defRPr b="0" i="0" sz="1800" u="none" cap="none" strike="noStrike">
                <a:solidFill>
                  <a:schemeClr val="dk1"/>
                </a:solidFill>
                <a:latin typeface="Corbel"/>
                <a:ea typeface="Corbel"/>
                <a:cs typeface="Corbel"/>
                <a:sym typeface="Corbel"/>
              </a:defRPr>
            </a:lvl9pPr>
          </a:lstStyle>
          <a:p/>
        </p:txBody>
      </p:sp>
      <p:sp>
        <p:nvSpPr>
          <p:cNvPr id="30" name="Google Shape;30;p146"/>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41414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9pPr>
          </a:lstStyle>
          <a:p/>
        </p:txBody>
      </p:sp>
      <p:sp>
        <p:nvSpPr>
          <p:cNvPr id="31" name="Google Shape;31;p146"/>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41414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9pPr>
          </a:lstStyle>
          <a:p/>
        </p:txBody>
      </p:sp>
      <p:sp>
        <p:nvSpPr>
          <p:cNvPr id="32" name="Google Shape;32;p14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08.png"/><Relationship Id="rId4" Type="http://schemas.openxmlformats.org/officeDocument/2006/relationships/image" Target="../media/image12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1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1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1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25.png"/><Relationship Id="rId4" Type="http://schemas.openxmlformats.org/officeDocument/2006/relationships/image" Target="../media/image12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55.png"/><Relationship Id="rId4" Type="http://schemas.openxmlformats.org/officeDocument/2006/relationships/image" Target="../media/image1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2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hyperlink" Target="https://en.wikipedia.org/wiki/File:Unsharped_eye.jpg" TargetMode="External"/><Relationship Id="rId4" Type="http://schemas.openxmlformats.org/officeDocument/2006/relationships/image" Target="../media/image142.jpg"/><Relationship Id="rId5" Type="http://schemas.openxmlformats.org/officeDocument/2006/relationships/hyperlink" Target="https://en.wikipedia.org/wiki/Unsharp_masking"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27.png"/><Relationship Id="rId4" Type="http://schemas.openxmlformats.org/officeDocument/2006/relationships/image" Target="../media/image12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23.png"/><Relationship Id="rId4" Type="http://schemas.openxmlformats.org/officeDocument/2006/relationships/image" Target="../media/image14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26.png"/><Relationship Id="rId4" Type="http://schemas.openxmlformats.org/officeDocument/2006/relationships/image" Target="../media/image13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35.jpg"/><Relationship Id="rId4" Type="http://schemas.openxmlformats.org/officeDocument/2006/relationships/image" Target="../media/image136.jpg"/><Relationship Id="rId5" Type="http://schemas.openxmlformats.org/officeDocument/2006/relationships/image" Target="../media/image129.jpg"/><Relationship Id="rId6" Type="http://schemas.openxmlformats.org/officeDocument/2006/relationships/image" Target="../media/image138.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3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41.png"/><Relationship Id="rId4" Type="http://schemas.openxmlformats.org/officeDocument/2006/relationships/image" Target="../media/image13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3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44.gif"/><Relationship Id="rId4" Type="http://schemas.openxmlformats.org/officeDocument/2006/relationships/image" Target="../media/image143.gif"/><Relationship Id="rId5" Type="http://schemas.openxmlformats.org/officeDocument/2006/relationships/hyperlink" Target="https://homepages.inf.ed.ac.uk/rbf/HIPR2/log.htm"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52.gif"/><Relationship Id="rId4" Type="http://schemas.openxmlformats.org/officeDocument/2006/relationships/image" Target="../media/image154.gif"/><Relationship Id="rId5" Type="http://schemas.openxmlformats.org/officeDocument/2006/relationships/hyperlink" Target="https://homepages.inf.ed.ac.uk/rbf/HIPR2/log.htm"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50.png"/><Relationship Id="rId4" Type="http://schemas.openxmlformats.org/officeDocument/2006/relationships/hyperlink" Target="https://people.csail.mit.edu/sparis/bf_course/course_notes.pdf"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51.png"/><Relationship Id="rId4" Type="http://schemas.openxmlformats.org/officeDocument/2006/relationships/image" Target="../media/image16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64.png"/><Relationship Id="rId4" Type="http://schemas.openxmlformats.org/officeDocument/2006/relationships/hyperlink" Target="https://people.csail.mit.edu/sparis/bf_course/course_notes.pdf"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62.png"/><Relationship Id="rId4" Type="http://schemas.openxmlformats.org/officeDocument/2006/relationships/hyperlink" Target="https://people.csail.mit.edu/sparis/bf_course/course_notes.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65.gif"/><Relationship Id="rId4" Type="http://schemas.openxmlformats.org/officeDocument/2006/relationships/image" Target="../media/image149.gif"/><Relationship Id="rId9" Type="http://schemas.openxmlformats.org/officeDocument/2006/relationships/hyperlink" Target="https://homepages.inf.ed.ac.uk/rbf/CVonline/LOCAL_COPIES/MANDUCHI1/Bilateral_Filtering.html" TargetMode="External"/><Relationship Id="rId5" Type="http://schemas.openxmlformats.org/officeDocument/2006/relationships/image" Target="../media/image157.gif"/><Relationship Id="rId6" Type="http://schemas.openxmlformats.org/officeDocument/2006/relationships/image" Target="../media/image159.gif"/><Relationship Id="rId7" Type="http://schemas.openxmlformats.org/officeDocument/2006/relationships/image" Target="../media/image158.gif"/><Relationship Id="rId8" Type="http://schemas.openxmlformats.org/officeDocument/2006/relationships/image" Target="../media/image148.gi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71.png"/><Relationship Id="rId4" Type="http://schemas.openxmlformats.org/officeDocument/2006/relationships/hyperlink" Target="http://hhoppe.com/flash.pdf"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68.png"/><Relationship Id="rId4" Type="http://schemas.openxmlformats.org/officeDocument/2006/relationships/hyperlink" Target="http://hhoppe.com/flash.pdf"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64.png"/><Relationship Id="rId4" Type="http://schemas.openxmlformats.org/officeDocument/2006/relationships/hyperlink" Target="https://people.csail.mit.edu/sparis/bf_course/course_notes.pdf"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53.png"/><Relationship Id="rId4" Type="http://schemas.openxmlformats.org/officeDocument/2006/relationships/hyperlink" Target="https://hal.archives-ouvertes.fr/hal-00271143/document"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56.jpg"/><Relationship Id="rId4" Type="http://schemas.openxmlformats.org/officeDocument/2006/relationships/hyperlink" Target="https://en.wikipedia.org/wiki/Bokeh"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69.jpg"/><Relationship Id="rId4" Type="http://schemas.openxmlformats.org/officeDocument/2006/relationships/hyperlink" Target="https://en.wikipedia.org/wiki/Bokeh"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60.png"/><Relationship Id="rId4" Type="http://schemas.openxmlformats.org/officeDocument/2006/relationships/image" Target="../media/image170.jpg"/><Relationship Id="rId5" Type="http://schemas.openxmlformats.org/officeDocument/2006/relationships/hyperlink" Target="https://en.wikipedia.org/wiki/Bokeh"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hyperlink" Target="https://en.wikipedia.org/wiki/Circle_of_confusion" TargetMode="External"/><Relationship Id="rId4" Type="http://schemas.openxmlformats.org/officeDocument/2006/relationships/hyperlink" Target="https://en.wikipedia.org/wiki/Convolution" TargetMode="External"/><Relationship Id="rId5" Type="http://schemas.openxmlformats.org/officeDocument/2006/relationships/hyperlink" Target="https://en.wikipedia.org/wiki/Integral_transform" TargetMode="External"/><Relationship Id="rId6" Type="http://schemas.openxmlformats.org/officeDocument/2006/relationships/hyperlink" Target="https://en.wikipedia.org/wiki/Bokeh" TargetMode="External"/><Relationship Id="rId7" Type="http://schemas.openxmlformats.org/officeDocument/2006/relationships/hyperlink" Target="https://en.wikipedia.org/wiki/Disk_(mathematics)" TargetMode="External"/><Relationship Id="rId8" Type="http://schemas.openxmlformats.org/officeDocument/2006/relationships/hyperlink" Target="https://en.wikipedia.org/wiki/Gaussian_blur"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161.jpg"/><Relationship Id="rId4" Type="http://schemas.openxmlformats.org/officeDocument/2006/relationships/hyperlink" Target="https://en.wikipedia.org/wiki/Gaussian_blur" TargetMode="External"/><Relationship Id="rId5" Type="http://schemas.openxmlformats.org/officeDocument/2006/relationships/hyperlink" Target="https://en.wikipedia.org/wiki/Bokeh"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jpg"/><Relationship Id="rId4" Type="http://schemas.openxmlformats.org/officeDocument/2006/relationships/image" Target="../media/image59.png"/><Relationship Id="rId5" Type="http://schemas.openxmlformats.org/officeDocument/2006/relationships/image" Target="../media/image25.jpg"/><Relationship Id="rId6"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hyperlink" Target="https://www.math.arizona.edu/~jwatkins/f-transform.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2.jpg"/><Relationship Id="rId4" Type="http://schemas.openxmlformats.org/officeDocument/2006/relationships/hyperlink" Target="http://www.udel.edu/biology/Wags/b617/digital/digital14.gif"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1.jpg"/><Relationship Id="rId4" Type="http://schemas.openxmlformats.org/officeDocument/2006/relationships/image" Target="../media/image37.png"/><Relationship Id="rId5" Type="http://schemas.openxmlformats.org/officeDocument/2006/relationships/hyperlink" Target="https://towardsdatascience.com/histogram-matching-ee3a67b4cbc1"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hyperlink" Target="https://math.libretexts.org/Bookshelves/Calculus/Book:_Calculus_(OpenStax)/03:_Derivatives/3.7:_Derivatives_of_Inverse_Function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3.png"/><Relationship Id="rId4" Type="http://schemas.openxmlformats.org/officeDocument/2006/relationships/image" Target="../media/image44.png"/><Relationship Id="rId5"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8.jpg"/><Relationship Id="rId4" Type="http://schemas.openxmlformats.org/officeDocument/2006/relationships/image" Target="../media/image41.jpg"/><Relationship Id="rId5" Type="http://schemas.openxmlformats.org/officeDocument/2006/relationships/image" Target="../media/image52.png"/><Relationship Id="rId6" Type="http://schemas.openxmlformats.org/officeDocument/2006/relationships/hyperlink" Target="https://towardsdatascience.com/histogram-matching-ee3a67b4cbc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1.png"/><Relationship Id="rId4" Type="http://schemas.openxmlformats.org/officeDocument/2006/relationships/image" Target="../media/image55.png"/><Relationship Id="rId5" Type="http://schemas.openxmlformats.org/officeDocument/2006/relationships/image" Target="../media/image47.png"/><Relationship Id="rId6"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3.png"/><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8.jpg"/><Relationship Id="rId4" Type="http://schemas.openxmlformats.org/officeDocument/2006/relationships/image" Target="../media/image64.jpg"/><Relationship Id="rId5" Type="http://schemas.openxmlformats.org/officeDocument/2006/relationships/hyperlink" Target="https://cromwell-intl.com/3d/histogra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9.jpg"/><Relationship Id="rId4" Type="http://schemas.openxmlformats.org/officeDocument/2006/relationships/image" Target="../media/image5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3.png"/><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9.png"/><Relationship Id="rId4" Type="http://schemas.openxmlformats.org/officeDocument/2006/relationships/image" Target="../media/image6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www.tutorialspoint.com/signals_and_systems/convolution_and_correlation.htm" TargetMode="External"/><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web.eecs.utk.edu/~mjr/WebAppendices/D-ConvProperties.pdf" TargetMode="External"/><Relationship Id="rId4" Type="http://schemas.openxmlformats.org/officeDocument/2006/relationships/image" Target="../media/image7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0.png"/><Relationship Id="rId4" Type="http://schemas.openxmlformats.org/officeDocument/2006/relationships/image" Target="../media/image71.gif"/><Relationship Id="rId5" Type="http://schemas.openxmlformats.org/officeDocument/2006/relationships/image" Target="../media/image6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6.png"/><Relationship Id="rId4" Type="http://schemas.openxmlformats.org/officeDocument/2006/relationships/image" Target="../media/image89.png"/><Relationship Id="rId5" Type="http://schemas.openxmlformats.org/officeDocument/2006/relationships/image" Target="../media/image8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9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81.jpg"/><Relationship Id="rId4" Type="http://schemas.openxmlformats.org/officeDocument/2006/relationships/image" Target="../media/image72.jpg"/><Relationship Id="rId5" Type="http://schemas.openxmlformats.org/officeDocument/2006/relationships/image" Target="../media/image78.jpg"/><Relationship Id="rId6" Type="http://schemas.openxmlformats.org/officeDocument/2006/relationships/image" Target="../media/image85.png"/><Relationship Id="rId7" Type="http://schemas.openxmlformats.org/officeDocument/2006/relationships/hyperlink" Target="https://docs.opencv.org/4.5.2/d4/dc6/tutorial_py_template_matching.htm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0.png"/><Relationship Id="rId4" Type="http://schemas.openxmlformats.org/officeDocument/2006/relationships/image" Target="../media/image9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2.gif"/><Relationship Id="rId4" Type="http://schemas.openxmlformats.org/officeDocument/2006/relationships/image" Target="../media/image79.gif"/><Relationship Id="rId5" Type="http://schemas.openxmlformats.org/officeDocument/2006/relationships/image" Target="../media/image8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00.png"/><Relationship Id="rId4" Type="http://schemas.openxmlformats.org/officeDocument/2006/relationships/image" Target="../media/image86.png"/><Relationship Id="rId5" Type="http://schemas.openxmlformats.org/officeDocument/2006/relationships/image" Target="../media/image9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8.png"/><Relationship Id="rId4" Type="http://schemas.openxmlformats.org/officeDocument/2006/relationships/image" Target="../media/image9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95.png"/><Relationship Id="rId4" Type="http://schemas.openxmlformats.org/officeDocument/2006/relationships/image" Target="../media/image9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91.png"/><Relationship Id="rId4" Type="http://schemas.openxmlformats.org/officeDocument/2006/relationships/image" Target="../media/image102.gif"/><Relationship Id="rId5" Type="http://schemas.openxmlformats.org/officeDocument/2006/relationships/image" Target="../media/image13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9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46.png"/><Relationship Id="rId4" Type="http://schemas.openxmlformats.org/officeDocument/2006/relationships/image" Target="../media/image101.png"/><Relationship Id="rId5" Type="http://schemas.openxmlformats.org/officeDocument/2006/relationships/image" Target="../media/image104.png"/><Relationship Id="rId6" Type="http://schemas.openxmlformats.org/officeDocument/2006/relationships/image" Target="../media/image9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83.gif"/><Relationship Id="rId4" Type="http://schemas.openxmlformats.org/officeDocument/2006/relationships/image" Target="../media/image98.gif"/><Relationship Id="rId5" Type="http://schemas.openxmlformats.org/officeDocument/2006/relationships/image" Target="../media/image103.gi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05.png"/><Relationship Id="rId4" Type="http://schemas.openxmlformats.org/officeDocument/2006/relationships/image" Target="../media/image11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06.jpg"/><Relationship Id="rId4" Type="http://schemas.openxmlformats.org/officeDocument/2006/relationships/hyperlink" Target="http://what-when-how.com/embedded-image-processing-on-the-tms320c6000-dsp/non-linear-filtering-of-images-image-processing-part-1/"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31.png"/><Relationship Id="rId4" Type="http://schemas.openxmlformats.org/officeDocument/2006/relationships/image" Target="../media/image11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15.png"/><Relationship Id="rId4" Type="http://schemas.openxmlformats.org/officeDocument/2006/relationships/image" Target="../media/image10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07.png"/><Relationship Id="rId4" Type="http://schemas.openxmlformats.org/officeDocument/2006/relationships/image" Target="../media/image14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24.png"/><Relationship Id="rId4" Type="http://schemas.openxmlformats.org/officeDocument/2006/relationships/image" Target="../media/image116.png"/><Relationship Id="rId5" Type="http://schemas.openxmlformats.org/officeDocument/2006/relationships/image" Target="../media/image11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1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
          <p:cNvSpPr txBox="1"/>
          <p:nvPr>
            <p:ph type="ctrTitle"/>
          </p:nvPr>
        </p:nvSpPr>
        <p:spPr>
          <a:xfrm>
            <a:off x="685800" y="3355848"/>
            <a:ext cx="8077200" cy="1673352"/>
          </a:xfrm>
          <a:prstGeom prst="rect">
            <a:avLst/>
          </a:prstGeom>
          <a:noFill/>
          <a:ln>
            <a:noFill/>
          </a:ln>
        </p:spPr>
        <p:txBody>
          <a:bodyPr anchorCtr="0" anchor="t" bIns="0" lIns="91425" spcFirstLastPara="1" rIns="45700" wrap="square" tIns="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Image Intensity Transformation and Image Enhancement</a:t>
            </a:r>
            <a:endParaRPr/>
          </a:p>
        </p:txBody>
      </p:sp>
      <p:sp>
        <p:nvSpPr>
          <p:cNvPr id="117" name="Google Shape;117;p1"/>
          <p:cNvSpPr txBox="1"/>
          <p:nvPr>
            <p:ph idx="1" type="subTitle"/>
          </p:nvPr>
        </p:nvSpPr>
        <p:spPr>
          <a:xfrm>
            <a:off x="685800" y="5257800"/>
            <a:ext cx="8077200" cy="1499616"/>
          </a:xfrm>
          <a:prstGeom prst="rect">
            <a:avLst/>
          </a:prstGeom>
          <a:noFill/>
          <a:ln>
            <a:noFill/>
          </a:ln>
        </p:spPr>
        <p:txBody>
          <a:bodyPr anchorCtr="0" anchor="b" bIns="0" lIns="118850" spcFirstLastPara="1" rIns="45700" wrap="square" tIns="0">
            <a:normAutofit/>
          </a:bodyPr>
          <a:lstStyle/>
          <a:p>
            <a:pPr indent="0" lvl="0" marL="0" rtl="0" algn="l">
              <a:lnSpc>
                <a:spcPct val="100000"/>
              </a:lnSpc>
              <a:spcBef>
                <a:spcPts val="0"/>
              </a:spcBef>
              <a:spcAft>
                <a:spcPts val="0"/>
              </a:spcAft>
              <a:buSzPts val="1600"/>
              <a:buNone/>
            </a:pPr>
            <a:r>
              <a:rPr lang="en-US"/>
              <a:t>AJIT RAJWADE</a:t>
            </a:r>
            <a:endParaRPr/>
          </a:p>
          <a:p>
            <a:pPr indent="0" lvl="0" marL="0" rtl="0" algn="l">
              <a:lnSpc>
                <a:spcPct val="100000"/>
              </a:lnSpc>
              <a:spcBef>
                <a:spcPts val="0"/>
              </a:spcBef>
              <a:spcAft>
                <a:spcPts val="0"/>
              </a:spcAft>
              <a:buSzPts val="1600"/>
              <a:buNone/>
            </a:pPr>
            <a:r>
              <a:rPr lang="en-US"/>
              <a:t>CS 663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79" name="Google Shape;179;p10"/>
          <p:cNvPicPr preferRelativeResize="0"/>
          <p:nvPr/>
        </p:nvPicPr>
        <p:blipFill rotWithShape="1">
          <a:blip r:embed="rId3">
            <a:alphaModFix/>
          </a:blip>
          <a:srcRect b="0" l="0" r="0" t="0"/>
          <a:stretch/>
        </p:blipFill>
        <p:spPr>
          <a:xfrm>
            <a:off x="0" y="0"/>
            <a:ext cx="7066578" cy="3505200"/>
          </a:xfrm>
          <a:prstGeom prst="rect">
            <a:avLst/>
          </a:prstGeom>
          <a:noFill/>
          <a:ln>
            <a:noFill/>
          </a:ln>
        </p:spPr>
      </p:pic>
      <p:pic>
        <p:nvPicPr>
          <p:cNvPr id="180" name="Google Shape;180;p10"/>
          <p:cNvPicPr preferRelativeResize="0"/>
          <p:nvPr/>
        </p:nvPicPr>
        <p:blipFill rotWithShape="1">
          <a:blip r:embed="rId4">
            <a:alphaModFix/>
          </a:blip>
          <a:srcRect b="0" l="0" r="0" t="0"/>
          <a:stretch/>
        </p:blipFill>
        <p:spPr>
          <a:xfrm>
            <a:off x="7315200" y="152399"/>
            <a:ext cx="1676400" cy="2404533"/>
          </a:xfrm>
          <a:prstGeom prst="rect">
            <a:avLst/>
          </a:prstGeom>
          <a:noFill/>
          <a:ln>
            <a:noFill/>
          </a:ln>
        </p:spPr>
      </p:pic>
      <p:sp>
        <p:nvSpPr>
          <p:cNvPr id="181" name="Google Shape;181;p10"/>
          <p:cNvSpPr txBox="1"/>
          <p:nvPr/>
        </p:nvSpPr>
        <p:spPr>
          <a:xfrm>
            <a:off x="228600" y="3886200"/>
            <a:ext cx="66294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When we do Fourier transforms later in class, we will make heavy use of log(r+1) type transformations. </a:t>
            </a:r>
            <a:endParaRPr b="0" i="0" sz="1800" u="none" cap="none" strike="noStrike">
              <a:solidFill>
                <a:schemeClr val="dk1"/>
              </a:solidFill>
              <a:latin typeface="Corbel"/>
              <a:ea typeface="Corbel"/>
              <a:cs typeface="Corbel"/>
              <a:sym typeface="Corbel"/>
            </a:endParaRPr>
          </a:p>
        </p:txBody>
      </p:sp>
      <p:sp>
        <p:nvSpPr>
          <p:cNvPr id="182" name="Google Shape;182;p10"/>
          <p:cNvSpPr txBox="1"/>
          <p:nvPr/>
        </p:nvSpPr>
        <p:spPr>
          <a:xfrm>
            <a:off x="228600" y="4953000"/>
            <a:ext cx="68580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rbel"/>
                <a:ea typeface="Corbel"/>
                <a:cs typeface="Corbel"/>
                <a:sym typeface="Corbel"/>
              </a:rPr>
              <a:t>Note:</a:t>
            </a:r>
            <a:r>
              <a:rPr b="0" i="0" lang="en-US" sz="1800" u="none" cap="none" strike="noStrike">
                <a:solidFill>
                  <a:schemeClr val="dk1"/>
                </a:solidFill>
                <a:latin typeface="Corbel"/>
                <a:ea typeface="Corbel"/>
                <a:cs typeface="Corbel"/>
                <a:sym typeface="Corbel"/>
              </a:rPr>
              <a:t> the 1 in log(r+</a:t>
            </a:r>
            <a:r>
              <a:rPr b="1" i="0" lang="en-US" sz="1800" u="none" cap="none" strike="noStrike">
                <a:solidFill>
                  <a:schemeClr val="dk1"/>
                </a:solidFill>
                <a:latin typeface="Corbel"/>
                <a:ea typeface="Corbel"/>
                <a:cs typeface="Corbel"/>
                <a:sym typeface="Corbel"/>
              </a:rPr>
              <a:t>1</a:t>
            </a:r>
            <a:r>
              <a:rPr b="0" i="0" lang="en-US" sz="1800" u="none" cap="none" strike="noStrike">
                <a:solidFill>
                  <a:schemeClr val="dk1"/>
                </a:solidFill>
                <a:latin typeface="Corbel"/>
                <a:ea typeface="Corbel"/>
                <a:cs typeface="Corbel"/>
                <a:sym typeface="Corbel"/>
              </a:rPr>
              <a:t>) is used for stabilization since log 0 is undefined. In some applications, if there are intensity values which are very tiny which need to be preserved, the 1 should be replaced by some ε value which is several times smaller than the smallest non-zero value.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00"/>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Digital derivatives: first versus second</a:t>
            </a:r>
            <a:endParaRPr/>
          </a:p>
        </p:txBody>
      </p:sp>
      <p:sp>
        <p:nvSpPr>
          <p:cNvPr id="953" name="Google Shape;953;p100"/>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77500" lnSpcReduction="20000"/>
          </a:bodyPr>
          <a:lstStyle/>
          <a:p>
            <a:pPr indent="-320040" lvl="0" marL="438912" rtl="0" algn="l">
              <a:lnSpc>
                <a:spcPct val="100000"/>
              </a:lnSpc>
              <a:spcBef>
                <a:spcPts val="0"/>
              </a:spcBef>
              <a:spcAft>
                <a:spcPts val="0"/>
              </a:spcAft>
              <a:buSzPct val="80000"/>
              <a:buChar char="◼"/>
            </a:pPr>
            <a:r>
              <a:rPr lang="en-US"/>
              <a:t>Along a ramp (i.e. intensity change with constant slope), first derivative is a non-zero constant. </a:t>
            </a:r>
            <a:endParaRPr/>
          </a:p>
          <a:p>
            <a:pPr indent="-194056"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Second derivative is zero along the ramp, except at the start and end!</a:t>
            </a:r>
            <a:endParaRPr/>
          </a:p>
          <a:p>
            <a:pPr indent="-194056"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Second derivative is preferable for image sharpening! Many edges in images are ramp-like, in which case </a:t>
            </a:r>
            <a:r>
              <a:rPr b="1" lang="en-US"/>
              <a:t>first</a:t>
            </a:r>
            <a:r>
              <a:rPr lang="en-US"/>
              <a:t> derivative will give </a:t>
            </a:r>
            <a:r>
              <a:rPr b="1" lang="en-US"/>
              <a:t>thick</a:t>
            </a:r>
            <a:r>
              <a:rPr lang="en-US"/>
              <a:t> edges (undesirable), whereas  </a:t>
            </a:r>
            <a:r>
              <a:rPr b="1" lang="en-US"/>
              <a:t>second</a:t>
            </a:r>
            <a:r>
              <a:rPr lang="en-US"/>
              <a:t> derivative gives </a:t>
            </a:r>
            <a:r>
              <a:rPr b="1" lang="en-US"/>
              <a:t>thin</a:t>
            </a:r>
            <a:r>
              <a:rPr lang="en-US"/>
              <a:t> edges two pixels wide (desirable).</a:t>
            </a:r>
            <a:endParaRPr/>
          </a:p>
          <a:p>
            <a:pPr indent="-194056"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Second derivative changes sign midway at a step edge </a:t>
            </a:r>
            <a:r>
              <a:rPr b="1" lang="en-US"/>
              <a:t>(zero crossing property).</a:t>
            </a:r>
            <a:endParaRPr/>
          </a:p>
          <a:p>
            <a:pPr indent="-194056" lvl="0" marL="438912" rtl="0" algn="l">
              <a:lnSpc>
                <a:spcPct val="100000"/>
              </a:lnSpc>
              <a:spcBef>
                <a:spcPts val="0"/>
              </a:spcBef>
              <a:spcAft>
                <a:spcPts val="0"/>
              </a:spcAft>
              <a:buSzPct val="80000"/>
              <a:buNone/>
            </a:pPr>
            <a:r>
              <a:t/>
            </a:r>
            <a:endParaRPr/>
          </a:p>
        </p:txBody>
      </p:sp>
      <p:sp>
        <p:nvSpPr>
          <p:cNvPr id="954" name="Google Shape;954;p10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01"/>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Laplacian of an image</a:t>
            </a:r>
            <a:endParaRPr/>
          </a:p>
        </p:txBody>
      </p:sp>
      <p:sp>
        <p:nvSpPr>
          <p:cNvPr id="960" name="Google Shape;960;p101"/>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Images are 2D – what kind of second derivative do we use? Along X or Y direction?</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We look at isotropic operators, i.e. operators whose output does not depend upon the direction of image intensity discontinuity.</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That is, we are interested in </a:t>
            </a:r>
            <a:r>
              <a:rPr b="1" lang="en-US"/>
              <a:t>rotationally invariant </a:t>
            </a:r>
            <a:r>
              <a:rPr lang="en-US"/>
              <a:t>2</a:t>
            </a:r>
            <a:r>
              <a:rPr baseline="30000" lang="en-US"/>
              <a:t>nd</a:t>
            </a:r>
            <a:r>
              <a:rPr lang="en-US"/>
              <a:t> derivative operator for images. </a:t>
            </a:r>
            <a:endParaRPr/>
          </a:p>
        </p:txBody>
      </p:sp>
      <p:sp>
        <p:nvSpPr>
          <p:cNvPr id="961" name="Google Shape;961;p10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02"/>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Laplacian of an image</a:t>
            </a:r>
            <a:endParaRPr/>
          </a:p>
        </p:txBody>
      </p:sp>
      <p:sp>
        <p:nvSpPr>
          <p:cNvPr id="967" name="Google Shape;967;p102"/>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A filter is said to be rotationally invariant if rotating the image and then applying the filter to the rotated image gives the same result as applying the filter to the image and then rotating the result.</a:t>
            </a:r>
            <a:endParaRPr/>
          </a:p>
        </p:txBody>
      </p:sp>
      <p:sp>
        <p:nvSpPr>
          <p:cNvPr id="968" name="Google Shape;968;p10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0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Laplacian of an image</a:t>
            </a:r>
            <a:endParaRPr/>
          </a:p>
        </p:txBody>
      </p:sp>
      <p:pic>
        <p:nvPicPr>
          <p:cNvPr id="974" name="Google Shape;974;p103"/>
          <p:cNvPicPr preferRelativeResize="0"/>
          <p:nvPr/>
        </p:nvPicPr>
        <p:blipFill rotWithShape="1">
          <a:blip r:embed="rId3">
            <a:alphaModFix/>
          </a:blip>
          <a:srcRect b="0" l="0" r="0" t="0"/>
          <a:stretch/>
        </p:blipFill>
        <p:spPr>
          <a:xfrm>
            <a:off x="304799" y="1676400"/>
            <a:ext cx="7793181" cy="2286000"/>
          </a:xfrm>
          <a:prstGeom prst="rect">
            <a:avLst/>
          </a:prstGeom>
          <a:noFill/>
          <a:ln>
            <a:noFill/>
          </a:ln>
        </p:spPr>
      </p:pic>
      <p:pic>
        <p:nvPicPr>
          <p:cNvPr id="975" name="Google Shape;975;p103"/>
          <p:cNvPicPr preferRelativeResize="0"/>
          <p:nvPr/>
        </p:nvPicPr>
        <p:blipFill rotWithShape="1">
          <a:blip r:embed="rId4">
            <a:alphaModFix/>
          </a:blip>
          <a:srcRect b="0" l="0" r="0" t="0"/>
          <a:stretch/>
        </p:blipFill>
        <p:spPr>
          <a:xfrm>
            <a:off x="458788" y="4267200"/>
            <a:ext cx="3678237" cy="1676400"/>
          </a:xfrm>
          <a:prstGeom prst="rect">
            <a:avLst/>
          </a:prstGeom>
          <a:noFill/>
          <a:ln>
            <a:noFill/>
          </a:ln>
        </p:spPr>
      </p:pic>
      <p:sp>
        <p:nvSpPr>
          <p:cNvPr id="976" name="Google Shape;976;p103"/>
          <p:cNvSpPr txBox="1"/>
          <p:nvPr/>
        </p:nvSpPr>
        <p:spPr>
          <a:xfrm>
            <a:off x="4800600" y="4572000"/>
            <a:ext cx="2895600"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Laplacian operators: second operator is obtained by adding second derivatives along both the diagonals, to the first operator</a:t>
            </a:r>
            <a:endParaRPr b="0" i="0" sz="1800" u="none" cap="none" strike="noStrike">
              <a:solidFill>
                <a:schemeClr val="dk1"/>
              </a:solidFill>
              <a:latin typeface="Corbel"/>
              <a:ea typeface="Corbel"/>
              <a:cs typeface="Corbel"/>
              <a:sym typeface="Corbel"/>
            </a:endParaRPr>
          </a:p>
        </p:txBody>
      </p:sp>
      <p:cxnSp>
        <p:nvCxnSpPr>
          <p:cNvPr id="977" name="Google Shape;977;p103"/>
          <p:cNvCxnSpPr/>
          <p:nvPr/>
        </p:nvCxnSpPr>
        <p:spPr>
          <a:xfrm flipH="1" rot="10800000">
            <a:off x="1143000" y="3962400"/>
            <a:ext cx="1066800" cy="381000"/>
          </a:xfrm>
          <a:prstGeom prst="straightConnector1">
            <a:avLst/>
          </a:prstGeom>
          <a:noFill/>
          <a:ln cap="flat" cmpd="sng" w="38100">
            <a:solidFill>
              <a:srgbClr val="EFAB00"/>
            </a:solidFill>
            <a:prstDash val="solid"/>
            <a:round/>
            <a:headEnd len="sm" w="sm" type="none"/>
            <a:tailEnd len="med" w="med" type="stealth"/>
          </a:ln>
        </p:spPr>
      </p:cxnSp>
      <p:cxnSp>
        <p:nvCxnSpPr>
          <p:cNvPr id="978" name="Google Shape;978;p103"/>
          <p:cNvCxnSpPr/>
          <p:nvPr/>
        </p:nvCxnSpPr>
        <p:spPr>
          <a:xfrm>
            <a:off x="4191000" y="5029200"/>
            <a:ext cx="609600" cy="76200"/>
          </a:xfrm>
          <a:prstGeom prst="straightConnector1">
            <a:avLst/>
          </a:prstGeom>
          <a:noFill/>
          <a:ln cap="flat" cmpd="sng" w="38100">
            <a:solidFill>
              <a:srgbClr val="EFAB00"/>
            </a:solidFill>
            <a:prstDash val="solid"/>
            <a:round/>
            <a:headEnd len="sm" w="sm" type="none"/>
            <a:tailEnd len="med" w="med" type="stealth"/>
          </a:ln>
        </p:spPr>
      </p:cxnSp>
      <p:sp>
        <p:nvSpPr>
          <p:cNvPr id="979" name="Google Shape;979;p103"/>
          <p:cNvSpPr txBox="1"/>
          <p:nvPr/>
        </p:nvSpPr>
        <p:spPr>
          <a:xfrm>
            <a:off x="4114800" y="1752600"/>
            <a:ext cx="35052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Rotationally symmetric operator (in the continuous domain)</a:t>
            </a:r>
            <a:endParaRPr b="0" i="0" sz="1800" u="none" cap="none" strike="noStrike">
              <a:solidFill>
                <a:schemeClr val="dk1"/>
              </a:solidFill>
              <a:latin typeface="Corbel"/>
              <a:ea typeface="Corbel"/>
              <a:cs typeface="Corbel"/>
              <a:sym typeface="Corbel"/>
            </a:endParaRPr>
          </a:p>
        </p:txBody>
      </p:sp>
      <p:cxnSp>
        <p:nvCxnSpPr>
          <p:cNvPr id="980" name="Google Shape;980;p103"/>
          <p:cNvCxnSpPr/>
          <p:nvPr/>
        </p:nvCxnSpPr>
        <p:spPr>
          <a:xfrm>
            <a:off x="2667000" y="2057400"/>
            <a:ext cx="1371600" cy="1588"/>
          </a:xfrm>
          <a:prstGeom prst="straightConnector1">
            <a:avLst/>
          </a:prstGeom>
          <a:noFill/>
          <a:ln cap="flat" cmpd="sng" w="38100">
            <a:solidFill>
              <a:srgbClr val="EFAB00"/>
            </a:solidFill>
            <a:prstDash val="solid"/>
            <a:round/>
            <a:headEnd len="sm" w="sm" type="none"/>
            <a:tailEnd len="med" w="med" type="stealth"/>
          </a:ln>
        </p:spPr>
      </p:cxnSp>
      <p:sp>
        <p:nvSpPr>
          <p:cNvPr id="981" name="Google Shape;981;p10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04"/>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Laplacian of an image</a:t>
            </a:r>
            <a:endParaRPr/>
          </a:p>
        </p:txBody>
      </p:sp>
      <p:sp>
        <p:nvSpPr>
          <p:cNvPr id="987" name="Google Shape;987;p104"/>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The two masks on the previous slide are applied point-wise to the entire image.</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For image smoothing as well, we applied point-wise masks.</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But here the mask weights sum to 0. In smoothing the weights summed to 1.</a:t>
            </a:r>
            <a:endParaRPr/>
          </a:p>
        </p:txBody>
      </p:sp>
      <p:sp>
        <p:nvSpPr>
          <p:cNvPr id="988" name="Google Shape;988;p10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05"/>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Laplacian for image sharpening</a:t>
            </a:r>
            <a:endParaRPr/>
          </a:p>
        </p:txBody>
      </p:sp>
      <p:sp>
        <p:nvSpPr>
          <p:cNvPr id="994" name="Google Shape;994;p105"/>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A Laplacian de-emphasizes regions with slowly varying intensities.</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Highlights intensity discontinuities in an image.</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Subtracting the Laplacian from an image yields sharpening:</a:t>
            </a:r>
            <a:endParaRPr/>
          </a:p>
        </p:txBody>
      </p:sp>
      <p:sp>
        <p:nvSpPr>
          <p:cNvPr id="995" name="Google Shape;995;p10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96" name="Google Shape;996;p105"/>
          <p:cNvPicPr preferRelativeResize="0"/>
          <p:nvPr/>
        </p:nvPicPr>
        <p:blipFill rotWithShape="1">
          <a:blip r:embed="rId3">
            <a:alphaModFix/>
          </a:blip>
          <a:srcRect b="0" l="0" r="0" t="0"/>
          <a:stretch/>
        </p:blipFill>
        <p:spPr>
          <a:xfrm>
            <a:off x="914400" y="5791200"/>
            <a:ext cx="5881688" cy="6096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g2774bb0fa20_2_0"/>
          <p:cNvSpPr txBox="1"/>
          <p:nvPr>
            <p:ph type="title"/>
          </p:nvPr>
        </p:nvSpPr>
        <p:spPr>
          <a:xfrm>
            <a:off x="457200" y="155448"/>
            <a:ext cx="8229600" cy="1252800"/>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Laplacian for image sharpening</a:t>
            </a:r>
            <a:endParaRPr/>
          </a:p>
        </p:txBody>
      </p:sp>
      <p:sp>
        <p:nvSpPr>
          <p:cNvPr id="1002" name="Google Shape;1002;g2774bb0fa20_2_0"/>
          <p:cNvSpPr txBox="1"/>
          <p:nvPr>
            <p:ph idx="1" type="body"/>
          </p:nvPr>
        </p:nvSpPr>
        <p:spPr>
          <a:xfrm>
            <a:off x="457200" y="1775191"/>
            <a:ext cx="8229600" cy="4625700"/>
          </a:xfrm>
          <a:prstGeom prst="rect">
            <a:avLst/>
          </a:prstGeom>
          <a:noFill/>
          <a:ln>
            <a:noFill/>
          </a:ln>
        </p:spPr>
        <p:txBody>
          <a:bodyPr anchorCtr="0" anchor="t" bIns="45700" lIns="54850" spcFirstLastPara="1" rIns="91425" wrap="square" tIns="91425">
            <a:normAutofit fontScale="92500" lnSpcReduction="20000"/>
          </a:bodyPr>
          <a:lstStyle/>
          <a:p>
            <a:pPr indent="-307848" lvl="0" marL="438912" rtl="0" algn="l">
              <a:lnSpc>
                <a:spcPct val="100000"/>
              </a:lnSpc>
              <a:spcBef>
                <a:spcPts val="0"/>
              </a:spcBef>
              <a:spcAft>
                <a:spcPts val="0"/>
              </a:spcAft>
              <a:buSzPct val="80000"/>
              <a:buChar char="◼"/>
            </a:pPr>
            <a:r>
              <a:rPr lang="en-US"/>
              <a:t>Subtracting the Laplacian from an image yields sharpening:</a:t>
            </a:r>
            <a:endParaRPr/>
          </a:p>
          <a:p>
            <a:pPr indent="0" lvl="0" marL="0" rtl="0" algn="l">
              <a:lnSpc>
                <a:spcPct val="100000"/>
              </a:lnSpc>
              <a:spcBef>
                <a:spcPts val="0"/>
              </a:spcBef>
              <a:spcAft>
                <a:spcPts val="0"/>
              </a:spcAft>
              <a:buSzPct val="48648"/>
              <a:buNone/>
            </a:pPr>
            <a:r>
              <a:t/>
            </a:r>
            <a:endParaRPr/>
          </a:p>
          <a:p>
            <a:pPr indent="0" lvl="0" marL="0" rtl="0" algn="l">
              <a:lnSpc>
                <a:spcPct val="100000"/>
              </a:lnSpc>
              <a:spcBef>
                <a:spcPts val="0"/>
              </a:spcBef>
              <a:spcAft>
                <a:spcPts val="0"/>
              </a:spcAft>
              <a:buSzPct val="48648"/>
              <a:buNone/>
            </a:pPr>
            <a:r>
              <a:t/>
            </a:r>
            <a:endParaRPr/>
          </a:p>
          <a:p>
            <a:pPr indent="-313182" lvl="0" marL="457200" rtl="0" algn="l">
              <a:lnSpc>
                <a:spcPct val="100000"/>
              </a:lnSpc>
              <a:spcBef>
                <a:spcPts val="0"/>
              </a:spcBef>
              <a:spcAft>
                <a:spcPts val="0"/>
              </a:spcAft>
              <a:buSzPct val="45000"/>
              <a:buChar char="◼"/>
            </a:pPr>
            <a:r>
              <a:rPr lang="en-US"/>
              <a:t>Why is this the case?</a:t>
            </a:r>
            <a:endParaRPr/>
          </a:p>
          <a:p>
            <a:pPr indent="-313182" lvl="0" marL="457200" rtl="0" algn="l">
              <a:lnSpc>
                <a:spcPct val="100000"/>
              </a:lnSpc>
              <a:spcBef>
                <a:spcPts val="0"/>
              </a:spcBef>
              <a:spcAft>
                <a:spcPts val="0"/>
              </a:spcAft>
              <a:buSzPct val="45000"/>
              <a:buChar char="◼"/>
            </a:pPr>
            <a:r>
              <a:rPr lang="en-US"/>
              <a:t>Observe that the Laplacian changes sign across an edge.</a:t>
            </a:r>
            <a:endParaRPr/>
          </a:p>
          <a:p>
            <a:pPr indent="-313182" lvl="0" marL="457200" rtl="0" algn="l">
              <a:lnSpc>
                <a:spcPct val="100000"/>
              </a:lnSpc>
              <a:spcBef>
                <a:spcPts val="0"/>
              </a:spcBef>
              <a:spcAft>
                <a:spcPts val="0"/>
              </a:spcAft>
              <a:buSzPct val="45000"/>
              <a:buChar char="◼"/>
            </a:pPr>
            <a:r>
              <a:rPr lang="en-US"/>
              <a:t>For an edge with decreasing intensity, it is negative and positive at the beginning and end of the edge respectively.</a:t>
            </a:r>
            <a:endParaRPr/>
          </a:p>
          <a:p>
            <a:pPr indent="-313182" lvl="0" marL="457200" rtl="0" algn="l">
              <a:lnSpc>
                <a:spcPct val="100000"/>
              </a:lnSpc>
              <a:spcBef>
                <a:spcPts val="0"/>
              </a:spcBef>
              <a:spcAft>
                <a:spcPts val="0"/>
              </a:spcAft>
              <a:buSzPct val="45000"/>
              <a:buChar char="◼"/>
            </a:pPr>
            <a:r>
              <a:rPr lang="en-US"/>
              <a:t>Hence deducting it sharpens the edge. See diagram on next slide</a:t>
            </a:r>
            <a:endParaRPr/>
          </a:p>
        </p:txBody>
      </p:sp>
      <p:sp>
        <p:nvSpPr>
          <p:cNvPr id="1003" name="Google Shape;1003;g2774bb0fa20_2_0"/>
          <p:cNvSpPr txBox="1"/>
          <p:nvPr>
            <p:ph idx="12" type="sldNum"/>
          </p:nvPr>
        </p:nvSpPr>
        <p:spPr>
          <a:xfrm>
            <a:off x="8204396" y="6476999"/>
            <a:ext cx="733800" cy="27420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04" name="Google Shape;1004;g2774bb0fa20_2_0"/>
          <p:cNvPicPr preferRelativeResize="0"/>
          <p:nvPr/>
        </p:nvPicPr>
        <p:blipFill rotWithShape="1">
          <a:blip r:embed="rId3">
            <a:alphaModFix/>
          </a:blip>
          <a:srcRect b="0" l="0" r="0" t="0"/>
          <a:stretch/>
        </p:blipFill>
        <p:spPr>
          <a:xfrm>
            <a:off x="885925" y="2646775"/>
            <a:ext cx="4978923" cy="5160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pic>
        <p:nvPicPr>
          <p:cNvPr id="1009" name="Google Shape;1009;g2774bb0fa20_2_24"/>
          <p:cNvPicPr preferRelativeResize="0"/>
          <p:nvPr/>
        </p:nvPicPr>
        <p:blipFill rotWithShape="1">
          <a:blip r:embed="rId3">
            <a:alphaModFix/>
          </a:blip>
          <a:srcRect b="0" l="0" r="0" t="0"/>
          <a:stretch/>
        </p:blipFill>
        <p:spPr>
          <a:xfrm>
            <a:off x="0" y="0"/>
            <a:ext cx="7010400" cy="6687782"/>
          </a:xfrm>
          <a:prstGeom prst="rect">
            <a:avLst/>
          </a:prstGeom>
          <a:noFill/>
          <a:ln>
            <a:noFill/>
          </a:ln>
        </p:spPr>
      </p:pic>
      <p:sp>
        <p:nvSpPr>
          <p:cNvPr id="1010" name="Google Shape;1010;g2774bb0fa20_2_24"/>
          <p:cNvSpPr txBox="1"/>
          <p:nvPr/>
        </p:nvSpPr>
        <p:spPr>
          <a:xfrm>
            <a:off x="7467600" y="3200400"/>
            <a:ext cx="14478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From book by Gonzalez and Woods</a:t>
            </a:r>
            <a:endParaRPr b="0" i="0" sz="1800" u="none" cap="none" strike="noStrike">
              <a:solidFill>
                <a:schemeClr val="dk1"/>
              </a:solidFill>
              <a:latin typeface="Corbel"/>
              <a:ea typeface="Corbel"/>
              <a:cs typeface="Corbel"/>
              <a:sym typeface="Corbel"/>
            </a:endParaRPr>
          </a:p>
        </p:txBody>
      </p:sp>
      <p:sp>
        <p:nvSpPr>
          <p:cNvPr id="1011" name="Google Shape;1011;g2774bb0fa20_2_24"/>
          <p:cNvSpPr txBox="1"/>
          <p:nvPr/>
        </p:nvSpPr>
        <p:spPr>
          <a:xfrm>
            <a:off x="6019800" y="1219200"/>
            <a:ext cx="2819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Intensity discontinuity, also called step edge</a:t>
            </a:r>
            <a:endParaRPr b="0" i="0" sz="1800" u="none" cap="none" strike="noStrike">
              <a:solidFill>
                <a:schemeClr val="dk1"/>
              </a:solidFill>
              <a:latin typeface="Corbel"/>
              <a:ea typeface="Corbel"/>
              <a:cs typeface="Corbel"/>
              <a:sym typeface="Corbel"/>
            </a:endParaRPr>
          </a:p>
        </p:txBody>
      </p:sp>
      <p:cxnSp>
        <p:nvCxnSpPr>
          <p:cNvPr id="1012" name="Google Shape;1012;g2774bb0fa20_2_24"/>
          <p:cNvCxnSpPr>
            <a:endCxn id="1011" idx="1"/>
          </p:cNvCxnSpPr>
          <p:nvPr/>
        </p:nvCxnSpPr>
        <p:spPr>
          <a:xfrm>
            <a:off x="5105400" y="1371750"/>
            <a:ext cx="914400" cy="170700"/>
          </a:xfrm>
          <a:prstGeom prst="straightConnector1">
            <a:avLst/>
          </a:prstGeom>
          <a:noFill/>
          <a:ln cap="flat" cmpd="sng" w="38100">
            <a:solidFill>
              <a:srgbClr val="FF0000"/>
            </a:solidFill>
            <a:prstDash val="solid"/>
            <a:round/>
            <a:headEnd len="sm" w="sm" type="none"/>
            <a:tailEnd len="med" w="med" type="stealth"/>
          </a:ln>
        </p:spPr>
      </p:cxnSp>
      <p:sp>
        <p:nvSpPr>
          <p:cNvPr id="1013" name="Google Shape;1013;g2774bb0fa20_2_24"/>
          <p:cNvSpPr txBox="1"/>
          <p:nvPr>
            <p:ph idx="12" type="sldNum"/>
          </p:nvPr>
        </p:nvSpPr>
        <p:spPr>
          <a:xfrm>
            <a:off x="8204396" y="6476999"/>
            <a:ext cx="733800" cy="27420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14" name="Google Shape;1014;g2774bb0fa20_2_24"/>
          <p:cNvSpPr txBox="1"/>
          <p:nvPr/>
        </p:nvSpPr>
        <p:spPr>
          <a:xfrm>
            <a:off x="1496800" y="4123800"/>
            <a:ext cx="2945400" cy="923400"/>
          </a:xfrm>
          <a:prstGeom prst="rect">
            <a:avLst/>
          </a:prstGeom>
          <a:solidFill>
            <a:srgbClr val="FFF2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orbel"/>
                <a:ea typeface="Corbel"/>
                <a:cs typeface="Corbel"/>
                <a:sym typeface="Corbel"/>
              </a:rPr>
              <a:t>sharpened edge: 6-(-1) = 7 at the beginning and 1-1=0 at the end.</a:t>
            </a:r>
            <a:endParaRPr b="0" i="0" sz="1800" u="none" cap="none" strike="noStrike">
              <a:solidFill>
                <a:srgbClr val="000000"/>
              </a:solidFill>
              <a:latin typeface="Corbel"/>
              <a:ea typeface="Corbel"/>
              <a:cs typeface="Corbel"/>
              <a:sym typeface="Corbel"/>
            </a:endParaRPr>
          </a:p>
        </p:txBody>
      </p:sp>
      <p:sp>
        <p:nvSpPr>
          <p:cNvPr id="1015" name="Google Shape;1015;g2774bb0fa20_2_24"/>
          <p:cNvSpPr/>
          <p:nvPr/>
        </p:nvSpPr>
        <p:spPr>
          <a:xfrm>
            <a:off x="2563925" y="3429000"/>
            <a:ext cx="256200" cy="7170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06"/>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Laplacian for image sharpening</a:t>
            </a:r>
            <a:endParaRPr/>
          </a:p>
        </p:txBody>
      </p:sp>
      <p:sp>
        <p:nvSpPr>
          <p:cNvPr id="1021" name="Google Shape;1021;p106"/>
          <p:cNvSpPr txBox="1"/>
          <p:nvPr>
            <p:ph idx="1" type="body"/>
          </p:nvPr>
        </p:nvSpPr>
        <p:spPr>
          <a:xfrm>
            <a:off x="457200" y="1524000"/>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In some books, the following masks are used for the Laplacian (they are equal to the earlier masks multiplied by -1):</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With such masks, the sharpening filter is expressed as: </a:t>
            </a:r>
            <a:endParaRPr/>
          </a:p>
        </p:txBody>
      </p:sp>
      <p:sp>
        <p:nvSpPr>
          <p:cNvPr id="1022" name="Google Shape;1022;p10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23" name="Google Shape;1023;p106"/>
          <p:cNvPicPr preferRelativeResize="0"/>
          <p:nvPr/>
        </p:nvPicPr>
        <p:blipFill rotWithShape="1">
          <a:blip r:embed="rId3">
            <a:alphaModFix/>
          </a:blip>
          <a:srcRect b="0" l="0" r="0" t="0"/>
          <a:stretch/>
        </p:blipFill>
        <p:spPr>
          <a:xfrm>
            <a:off x="914400" y="6019800"/>
            <a:ext cx="5881688" cy="609600"/>
          </a:xfrm>
          <a:prstGeom prst="rect">
            <a:avLst/>
          </a:prstGeom>
          <a:noFill/>
          <a:ln>
            <a:noFill/>
          </a:ln>
        </p:spPr>
      </p:pic>
      <p:pic>
        <p:nvPicPr>
          <p:cNvPr id="1024" name="Google Shape;1024;p106"/>
          <p:cNvPicPr preferRelativeResize="0"/>
          <p:nvPr/>
        </p:nvPicPr>
        <p:blipFill rotWithShape="1">
          <a:blip r:embed="rId4">
            <a:alphaModFix/>
          </a:blip>
          <a:srcRect b="0" l="0" r="0" t="0"/>
          <a:stretch/>
        </p:blipFill>
        <p:spPr>
          <a:xfrm>
            <a:off x="838200" y="3048000"/>
            <a:ext cx="4486275" cy="16764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pic>
        <p:nvPicPr>
          <p:cNvPr id="1029" name="Google Shape;1029;p107"/>
          <p:cNvPicPr preferRelativeResize="0"/>
          <p:nvPr/>
        </p:nvPicPr>
        <p:blipFill rotWithShape="1">
          <a:blip r:embed="rId3">
            <a:alphaModFix/>
          </a:blip>
          <a:srcRect b="0" l="0" r="0" t="0"/>
          <a:stretch/>
        </p:blipFill>
        <p:spPr>
          <a:xfrm>
            <a:off x="858822" y="76200"/>
            <a:ext cx="3683000" cy="6375400"/>
          </a:xfrm>
          <a:prstGeom prst="rect">
            <a:avLst/>
          </a:prstGeom>
          <a:noFill/>
          <a:ln>
            <a:noFill/>
          </a:ln>
        </p:spPr>
      </p:pic>
      <p:pic>
        <p:nvPicPr>
          <p:cNvPr id="1030" name="Google Shape;1030;p107"/>
          <p:cNvPicPr preferRelativeResize="0"/>
          <p:nvPr/>
        </p:nvPicPr>
        <p:blipFill rotWithShape="1">
          <a:blip r:embed="rId4">
            <a:alphaModFix/>
          </a:blip>
          <a:srcRect b="0" l="0" r="0" t="0"/>
          <a:stretch/>
        </p:blipFill>
        <p:spPr>
          <a:xfrm>
            <a:off x="4592370" y="76200"/>
            <a:ext cx="1924050" cy="4876800"/>
          </a:xfrm>
          <a:prstGeom prst="rect">
            <a:avLst/>
          </a:prstGeom>
          <a:noFill/>
          <a:ln>
            <a:noFill/>
          </a:ln>
        </p:spPr>
      </p:pic>
      <p:sp>
        <p:nvSpPr>
          <p:cNvPr id="1031" name="Google Shape;1031;p107"/>
          <p:cNvSpPr txBox="1"/>
          <p:nvPr/>
        </p:nvSpPr>
        <p:spPr>
          <a:xfrm>
            <a:off x="4800600" y="5334000"/>
            <a:ext cx="3733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From Book by Gonzalez and woods</a:t>
            </a:r>
            <a:endParaRPr b="0" i="0" sz="1800" u="none" cap="none" strike="noStrike">
              <a:solidFill>
                <a:schemeClr val="dk1"/>
              </a:solidFill>
              <a:latin typeface="Corbel"/>
              <a:ea typeface="Corbel"/>
              <a:cs typeface="Corbel"/>
              <a:sym typeface="Corbel"/>
            </a:endParaRPr>
          </a:p>
        </p:txBody>
      </p:sp>
      <p:sp>
        <p:nvSpPr>
          <p:cNvPr id="1032" name="Google Shape;1032;p10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1"/>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Power-Law (Gamma) Transformation</a:t>
            </a:r>
            <a:endParaRPr/>
          </a:p>
        </p:txBody>
      </p:sp>
      <p:sp>
        <p:nvSpPr>
          <p:cNvPr id="188" name="Google Shape;188;p11"/>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85000" lnSpcReduction="20000"/>
          </a:bodyPr>
          <a:lstStyle/>
          <a:p>
            <a:pPr indent="-320040" lvl="0" marL="438912" rtl="0" algn="l">
              <a:lnSpc>
                <a:spcPct val="100000"/>
              </a:lnSpc>
              <a:spcBef>
                <a:spcPts val="0"/>
              </a:spcBef>
              <a:spcAft>
                <a:spcPts val="0"/>
              </a:spcAft>
              <a:buSzPct val="80000"/>
              <a:buChar char="◼"/>
            </a:pPr>
            <a:r>
              <a:rPr lang="en-US"/>
              <a:t>This is a transformation of the form s(r) = cr</a:t>
            </a:r>
            <a:r>
              <a:rPr baseline="30000" lang="en-US"/>
              <a:t>γ</a:t>
            </a:r>
            <a:r>
              <a:rPr lang="en-US"/>
              <a:t>.</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Here, c &gt; 0 is a constant, r is the input intensity and γ &gt; 0 is a constant for the power law.</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For fractional values of γ (between 0 to 1), a narrow range of low intensity values gets mapped to a wider range, and a range of high intensity values gets mapped to a narrower range. </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The effect is similar in principle to the log transformation, but we have more flexibility here as we can tune γ per our liking. </a:t>
            </a:r>
            <a:endParaRPr/>
          </a:p>
        </p:txBody>
      </p:sp>
      <p:sp>
        <p:nvSpPr>
          <p:cNvPr id="189" name="Google Shape;189;p1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0" st="0"/>
                                            </p:txEl>
                                          </p:spTgt>
                                        </p:tgtEl>
                                        <p:attrNameLst>
                                          <p:attrName>style.visibility</p:attrName>
                                        </p:attrNameLst>
                                      </p:cBhvr>
                                      <p:to>
                                        <p:strVal val="visible"/>
                                      </p:to>
                                    </p:set>
                                    <p:animEffect filter="fade" transition="in">
                                      <p:cBhvr>
                                        <p:cTn dur="500"/>
                                        <p:tgtEl>
                                          <p:spTgt spid="1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1" st="1"/>
                                            </p:txEl>
                                          </p:spTgt>
                                        </p:tgtEl>
                                        <p:attrNameLst>
                                          <p:attrName>style.visibility</p:attrName>
                                        </p:attrNameLst>
                                      </p:cBhvr>
                                      <p:to>
                                        <p:strVal val="visible"/>
                                      </p:to>
                                    </p:set>
                                    <p:animEffect filter="fade" transition="in">
                                      <p:cBhvr>
                                        <p:cTn dur="500"/>
                                        <p:tgtEl>
                                          <p:spTgt spid="1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2" st="2"/>
                                            </p:txEl>
                                          </p:spTgt>
                                        </p:tgtEl>
                                        <p:attrNameLst>
                                          <p:attrName>style.visibility</p:attrName>
                                        </p:attrNameLst>
                                      </p:cBhvr>
                                      <p:to>
                                        <p:strVal val="visible"/>
                                      </p:to>
                                    </p:set>
                                    <p:animEffect filter="fade" transition="in">
                                      <p:cBhvr>
                                        <p:cTn dur="500"/>
                                        <p:tgtEl>
                                          <p:spTgt spid="1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3" st="3"/>
                                            </p:txEl>
                                          </p:spTgt>
                                        </p:tgtEl>
                                        <p:attrNameLst>
                                          <p:attrName>style.visibility</p:attrName>
                                        </p:attrNameLst>
                                      </p:cBhvr>
                                      <p:to>
                                        <p:strVal val="visible"/>
                                      </p:to>
                                    </p:set>
                                    <p:animEffect filter="fade" transition="in">
                                      <p:cBhvr>
                                        <p:cTn dur="500"/>
                                        <p:tgtEl>
                                          <p:spTgt spid="1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4" st="4"/>
                                            </p:txEl>
                                          </p:spTgt>
                                        </p:tgtEl>
                                        <p:attrNameLst>
                                          <p:attrName>style.visibility</p:attrName>
                                        </p:attrNameLst>
                                      </p:cBhvr>
                                      <p:to>
                                        <p:strVal val="visible"/>
                                      </p:to>
                                    </p:set>
                                    <p:animEffect filter="fade" transition="in">
                                      <p:cBhvr>
                                        <p:cTn dur="500"/>
                                        <p:tgtEl>
                                          <p:spTgt spid="1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5" st="5"/>
                                            </p:txEl>
                                          </p:spTgt>
                                        </p:tgtEl>
                                        <p:attrNameLst>
                                          <p:attrName>style.visibility</p:attrName>
                                        </p:attrNameLst>
                                      </p:cBhvr>
                                      <p:to>
                                        <p:strVal val="visible"/>
                                      </p:to>
                                    </p:set>
                                    <p:animEffect filter="fade" transition="in">
                                      <p:cBhvr>
                                        <p:cTn dur="500"/>
                                        <p:tgtEl>
                                          <p:spTgt spid="1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6" st="6"/>
                                            </p:txEl>
                                          </p:spTgt>
                                        </p:tgtEl>
                                        <p:attrNameLst>
                                          <p:attrName>style.visibility</p:attrName>
                                        </p:attrNameLst>
                                      </p:cBhvr>
                                      <p:to>
                                        <p:strVal val="visible"/>
                                      </p:to>
                                    </p:set>
                                    <p:animEffect filter="fade" transition="in">
                                      <p:cBhvr>
                                        <p:cTn dur="500"/>
                                        <p:tgtEl>
                                          <p:spTgt spid="18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08"/>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Sharpening filter: convolution mask</a:t>
            </a:r>
            <a:endParaRPr/>
          </a:p>
        </p:txBody>
      </p:sp>
      <p:sp>
        <p:nvSpPr>
          <p:cNvPr id="1038" name="Google Shape;1038;p10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39" name="Google Shape;1039;p108"/>
          <p:cNvPicPr preferRelativeResize="0"/>
          <p:nvPr/>
        </p:nvPicPr>
        <p:blipFill rotWithShape="1">
          <a:blip r:embed="rId3">
            <a:alphaModFix/>
          </a:blip>
          <a:srcRect b="0" l="0" r="0" t="0"/>
          <a:stretch/>
        </p:blipFill>
        <p:spPr>
          <a:xfrm>
            <a:off x="609600" y="1981200"/>
            <a:ext cx="6908801" cy="16764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43" name="Shape 1043"/>
        <p:cNvGrpSpPr/>
        <p:nvPr/>
      </p:nvGrpSpPr>
      <p:grpSpPr>
        <a:xfrm>
          <a:off x="0" y="0"/>
          <a:ext cx="0" cy="0"/>
          <a:chOff x="0" y="0"/>
          <a:chExt cx="0" cy="0"/>
        </a:xfrm>
      </p:grpSpPr>
      <p:sp>
        <p:nvSpPr>
          <p:cNvPr id="1044" name="Google Shape;1044;p10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ttps://upload.wikimedia.org/wikipedia/commons/4/43/Unsharped_eye.jpg" id="1045" name="Google Shape;1045;p109">
            <a:hlinkClick r:id="rId3"/>
          </p:cNvPr>
          <p:cNvPicPr preferRelativeResize="0"/>
          <p:nvPr/>
        </p:nvPicPr>
        <p:blipFill rotWithShape="1">
          <a:blip r:embed="rId4">
            <a:alphaModFix/>
          </a:blip>
          <a:srcRect b="0" l="0" r="0" t="0"/>
          <a:stretch/>
        </p:blipFill>
        <p:spPr>
          <a:xfrm>
            <a:off x="0" y="0"/>
            <a:ext cx="2971800" cy="6716268"/>
          </a:xfrm>
          <a:prstGeom prst="rect">
            <a:avLst/>
          </a:prstGeom>
          <a:noFill/>
          <a:ln>
            <a:noFill/>
          </a:ln>
        </p:spPr>
      </p:pic>
      <p:sp>
        <p:nvSpPr>
          <p:cNvPr id="1046" name="Google Shape;1046;p109"/>
          <p:cNvSpPr/>
          <p:nvPr/>
        </p:nvSpPr>
        <p:spPr>
          <a:xfrm>
            <a:off x="2971800" y="152400"/>
            <a:ext cx="5486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5">
                  <a:extLst>
                    <a:ext uri="{A12FA001-AC4F-418D-AE19-62706E023703}">
                      <ahyp:hlinkClr val="tx"/>
                    </a:ext>
                  </a:extLst>
                </a:hlinkClick>
              </a:rPr>
              <a:t>https://en.wikipedia.org/wiki/Unsharp_masking</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10"/>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Unsharp masking</a:t>
            </a:r>
            <a:endParaRPr/>
          </a:p>
        </p:txBody>
      </p:sp>
      <p:sp>
        <p:nvSpPr>
          <p:cNvPr id="1052" name="Google Shape;1052;p110"/>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lnSpcReduction="10000"/>
          </a:bodyPr>
          <a:lstStyle/>
          <a:p>
            <a:pPr indent="-320040" lvl="0" marL="438912" rtl="0" algn="l">
              <a:lnSpc>
                <a:spcPct val="100000"/>
              </a:lnSpc>
              <a:spcBef>
                <a:spcPts val="0"/>
              </a:spcBef>
              <a:spcAft>
                <a:spcPts val="0"/>
              </a:spcAft>
              <a:buSzPts val="2560"/>
              <a:buChar char="◼"/>
            </a:pPr>
            <a:r>
              <a:rPr lang="en-US"/>
              <a:t>Smooth the original image f using a filter g yielding f1 = f*g.</a:t>
            </a:r>
            <a:endParaRPr/>
          </a:p>
          <a:p>
            <a:pPr indent="-320040" lvl="0" marL="438912" rtl="0" algn="l">
              <a:lnSpc>
                <a:spcPct val="100000"/>
              </a:lnSpc>
              <a:spcBef>
                <a:spcPts val="0"/>
              </a:spcBef>
              <a:spcAft>
                <a:spcPts val="0"/>
              </a:spcAft>
              <a:buSzPts val="2560"/>
              <a:buChar char="◼"/>
            </a:pPr>
            <a:r>
              <a:rPr lang="en-US"/>
              <a:t>Compute the difference between original and smoothed image, i.e. f2 = f-f*g.</a:t>
            </a:r>
            <a:endParaRPr/>
          </a:p>
          <a:p>
            <a:pPr indent="-320040" lvl="0" marL="438912" rtl="0" algn="l">
              <a:lnSpc>
                <a:spcPct val="100000"/>
              </a:lnSpc>
              <a:spcBef>
                <a:spcPts val="0"/>
              </a:spcBef>
              <a:spcAft>
                <a:spcPts val="0"/>
              </a:spcAft>
              <a:buSzPts val="2560"/>
              <a:buChar char="◼"/>
            </a:pPr>
            <a:r>
              <a:rPr lang="en-US"/>
              <a:t>Add it back to the original image to yield f3 = f + k f2 for some scalar k.</a:t>
            </a:r>
            <a:endParaRPr/>
          </a:p>
          <a:p>
            <a:pPr indent="-320040" lvl="0" marL="438912" rtl="0" algn="l">
              <a:lnSpc>
                <a:spcPct val="100000"/>
              </a:lnSpc>
              <a:spcBef>
                <a:spcPts val="0"/>
              </a:spcBef>
              <a:spcAft>
                <a:spcPts val="0"/>
              </a:spcAft>
              <a:buSzPts val="2560"/>
              <a:buChar char="◼"/>
            </a:pPr>
            <a:r>
              <a:rPr lang="en-US"/>
              <a:t>You get a sharpened image.</a:t>
            </a:r>
            <a:endParaRPr/>
          </a:p>
          <a:p>
            <a:pPr indent="-320040" lvl="0" marL="438912" rtl="0" algn="l">
              <a:lnSpc>
                <a:spcPct val="100000"/>
              </a:lnSpc>
              <a:spcBef>
                <a:spcPts val="0"/>
              </a:spcBef>
              <a:spcAft>
                <a:spcPts val="0"/>
              </a:spcAft>
              <a:buSzPts val="2560"/>
              <a:buChar char="◼"/>
            </a:pPr>
            <a:r>
              <a:rPr lang="en-US"/>
              <a:t>If k = 1, we call it unsharp masking (i.e. removing blurred components)</a:t>
            </a:r>
            <a:endParaRPr/>
          </a:p>
          <a:p>
            <a:pPr indent="-320040" lvl="0" marL="438912" rtl="0" algn="l">
              <a:lnSpc>
                <a:spcPct val="100000"/>
              </a:lnSpc>
              <a:spcBef>
                <a:spcPts val="0"/>
              </a:spcBef>
              <a:spcAft>
                <a:spcPts val="0"/>
              </a:spcAft>
              <a:buSzPts val="2560"/>
              <a:buChar char="◼"/>
            </a:pPr>
            <a:r>
              <a:rPr lang="en-US"/>
              <a:t>If k &gt; 1, we term it highboost filtering.</a:t>
            </a:r>
            <a:endParaRPr/>
          </a:p>
        </p:txBody>
      </p:sp>
      <p:sp>
        <p:nvSpPr>
          <p:cNvPr id="1053" name="Google Shape;1053;p11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pic>
        <p:nvPicPr>
          <p:cNvPr id="1058" name="Google Shape;1058;p111"/>
          <p:cNvPicPr preferRelativeResize="0"/>
          <p:nvPr/>
        </p:nvPicPr>
        <p:blipFill rotWithShape="1">
          <a:blip r:embed="rId3">
            <a:alphaModFix/>
          </a:blip>
          <a:srcRect b="0" l="0" r="0" t="0"/>
          <a:stretch/>
        </p:blipFill>
        <p:spPr>
          <a:xfrm>
            <a:off x="762000" y="457200"/>
            <a:ext cx="3648075" cy="5343525"/>
          </a:xfrm>
          <a:prstGeom prst="rect">
            <a:avLst/>
          </a:prstGeom>
          <a:noFill/>
          <a:ln>
            <a:noFill/>
          </a:ln>
        </p:spPr>
      </p:pic>
      <p:pic>
        <p:nvPicPr>
          <p:cNvPr id="1059" name="Google Shape;1059;p111"/>
          <p:cNvPicPr preferRelativeResize="0"/>
          <p:nvPr/>
        </p:nvPicPr>
        <p:blipFill rotWithShape="1">
          <a:blip r:embed="rId4">
            <a:alphaModFix/>
          </a:blip>
          <a:srcRect b="0" l="0" r="0" t="0"/>
          <a:stretch/>
        </p:blipFill>
        <p:spPr>
          <a:xfrm>
            <a:off x="4495800" y="533400"/>
            <a:ext cx="1924050" cy="4924425"/>
          </a:xfrm>
          <a:prstGeom prst="rect">
            <a:avLst/>
          </a:prstGeom>
          <a:noFill/>
          <a:ln>
            <a:noFill/>
          </a:ln>
        </p:spPr>
      </p:pic>
      <p:sp>
        <p:nvSpPr>
          <p:cNvPr id="1060" name="Google Shape;1060;p111"/>
          <p:cNvSpPr txBox="1"/>
          <p:nvPr/>
        </p:nvSpPr>
        <p:spPr>
          <a:xfrm>
            <a:off x="914400" y="5943600"/>
            <a:ext cx="3733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From Book by Gonzalez and woods</a:t>
            </a:r>
            <a:endParaRPr b="0" i="0" sz="1800" u="none" cap="none" strike="noStrike">
              <a:solidFill>
                <a:schemeClr val="dk1"/>
              </a:solidFill>
              <a:latin typeface="Corbel"/>
              <a:ea typeface="Corbel"/>
              <a:cs typeface="Corbel"/>
              <a:sym typeface="Corbel"/>
            </a:endParaRPr>
          </a:p>
        </p:txBody>
      </p:sp>
      <p:sp>
        <p:nvSpPr>
          <p:cNvPr id="1061" name="Google Shape;1061;p11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1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67" name="Google Shape;1067;p112"/>
          <p:cNvPicPr preferRelativeResize="0"/>
          <p:nvPr/>
        </p:nvPicPr>
        <p:blipFill rotWithShape="1">
          <a:blip r:embed="rId3">
            <a:alphaModFix/>
          </a:blip>
          <a:srcRect b="0" l="0" r="0" t="0"/>
          <a:stretch/>
        </p:blipFill>
        <p:spPr>
          <a:xfrm>
            <a:off x="228600" y="0"/>
            <a:ext cx="2562225" cy="5857492"/>
          </a:xfrm>
          <a:prstGeom prst="rect">
            <a:avLst/>
          </a:prstGeom>
          <a:noFill/>
          <a:ln>
            <a:noFill/>
          </a:ln>
        </p:spPr>
      </p:pic>
      <p:pic>
        <p:nvPicPr>
          <p:cNvPr id="1068" name="Google Shape;1068;p112"/>
          <p:cNvPicPr preferRelativeResize="0"/>
          <p:nvPr/>
        </p:nvPicPr>
        <p:blipFill rotWithShape="1">
          <a:blip r:embed="rId4">
            <a:alphaModFix/>
          </a:blip>
          <a:srcRect b="0" l="0" r="0" t="0"/>
          <a:stretch/>
        </p:blipFill>
        <p:spPr>
          <a:xfrm>
            <a:off x="2819400" y="228600"/>
            <a:ext cx="1591685" cy="408540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1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Derivative filters: dealing with noise</a:t>
            </a:r>
            <a:endParaRPr/>
          </a:p>
        </p:txBody>
      </p:sp>
      <p:sp>
        <p:nvSpPr>
          <p:cNvPr id="1074" name="Google Shape;1074;p113"/>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Derivative filters in general exacerbate noise.</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Hence they are applied in conjunction with smoothing filters.</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For example, the Sobel filters smooth in the X and Y directions before performing differencing.</a:t>
            </a:r>
            <a:endParaRPr/>
          </a:p>
          <a:p>
            <a:pPr indent="-320040" lvl="0" marL="438912" rtl="0" algn="l">
              <a:lnSpc>
                <a:spcPct val="100000"/>
              </a:lnSpc>
              <a:spcBef>
                <a:spcPts val="0"/>
              </a:spcBef>
              <a:spcAft>
                <a:spcPts val="0"/>
              </a:spcAft>
              <a:buSzPts val="2560"/>
              <a:buNone/>
            </a:pPr>
            <a:r>
              <a:t/>
            </a:r>
            <a:endParaRPr/>
          </a:p>
        </p:txBody>
      </p:sp>
      <p:sp>
        <p:nvSpPr>
          <p:cNvPr id="1075" name="Google Shape;1075;p11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1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81" name="Google Shape;1081;p114"/>
          <p:cNvPicPr preferRelativeResize="0"/>
          <p:nvPr/>
        </p:nvPicPr>
        <p:blipFill rotWithShape="1">
          <a:blip r:embed="rId3">
            <a:alphaModFix/>
          </a:blip>
          <a:srcRect b="0" l="0" r="0" t="0"/>
          <a:stretch/>
        </p:blipFill>
        <p:spPr>
          <a:xfrm>
            <a:off x="0" y="0"/>
            <a:ext cx="4572000" cy="6062076"/>
          </a:xfrm>
          <a:prstGeom prst="rect">
            <a:avLst/>
          </a:prstGeom>
          <a:noFill/>
          <a:ln>
            <a:noFill/>
          </a:ln>
        </p:spPr>
      </p:pic>
      <p:pic>
        <p:nvPicPr>
          <p:cNvPr id="1082" name="Google Shape;1082;p114"/>
          <p:cNvPicPr preferRelativeResize="0"/>
          <p:nvPr/>
        </p:nvPicPr>
        <p:blipFill rotWithShape="1">
          <a:blip r:embed="rId4">
            <a:alphaModFix/>
          </a:blip>
          <a:srcRect b="0" l="0" r="0" t="0"/>
          <a:stretch/>
        </p:blipFill>
        <p:spPr>
          <a:xfrm>
            <a:off x="4495800" y="228600"/>
            <a:ext cx="1784958" cy="4271896"/>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1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ttps://upload.wikimedia.org/wikipedia/commons/3/3f/Bikesgray.jpg" id="1088" name="Google Shape;1088;p115"/>
          <p:cNvPicPr preferRelativeResize="0"/>
          <p:nvPr/>
        </p:nvPicPr>
        <p:blipFill rotWithShape="1">
          <a:blip r:embed="rId3">
            <a:alphaModFix/>
          </a:blip>
          <a:srcRect b="0" l="0" r="0" t="0"/>
          <a:stretch/>
        </p:blipFill>
        <p:spPr>
          <a:xfrm>
            <a:off x="0" y="0"/>
            <a:ext cx="4267200" cy="3200400"/>
          </a:xfrm>
          <a:prstGeom prst="rect">
            <a:avLst/>
          </a:prstGeom>
          <a:noFill/>
          <a:ln>
            <a:noFill/>
          </a:ln>
        </p:spPr>
      </p:pic>
      <p:pic>
        <p:nvPicPr>
          <p:cNvPr descr="https://upload.wikimedia.org/wikipedia/commons/1/17/Bikesgraysobel.jpg" id="1089" name="Google Shape;1089;p115"/>
          <p:cNvPicPr preferRelativeResize="0"/>
          <p:nvPr/>
        </p:nvPicPr>
        <p:blipFill rotWithShape="1">
          <a:blip r:embed="rId4">
            <a:alphaModFix/>
          </a:blip>
          <a:srcRect b="0" l="0" r="0" t="0"/>
          <a:stretch/>
        </p:blipFill>
        <p:spPr>
          <a:xfrm>
            <a:off x="4343400" y="0"/>
            <a:ext cx="4267200" cy="3200400"/>
          </a:xfrm>
          <a:prstGeom prst="rect">
            <a:avLst/>
          </a:prstGeom>
          <a:noFill/>
          <a:ln>
            <a:noFill/>
          </a:ln>
        </p:spPr>
      </p:pic>
      <p:pic>
        <p:nvPicPr>
          <p:cNvPr descr="https://upload.wikimedia.org/wikipedia/commons/6/60/Bikesgraygv.jpg" id="1090" name="Google Shape;1090;p115"/>
          <p:cNvPicPr preferRelativeResize="0"/>
          <p:nvPr/>
        </p:nvPicPr>
        <p:blipFill rotWithShape="1">
          <a:blip r:embed="rId5">
            <a:alphaModFix/>
          </a:blip>
          <a:srcRect b="0" l="0" r="0" t="0"/>
          <a:stretch/>
        </p:blipFill>
        <p:spPr>
          <a:xfrm>
            <a:off x="0" y="3200400"/>
            <a:ext cx="4267200" cy="3200400"/>
          </a:xfrm>
          <a:prstGeom prst="rect">
            <a:avLst/>
          </a:prstGeom>
          <a:noFill/>
          <a:ln>
            <a:noFill/>
          </a:ln>
        </p:spPr>
      </p:pic>
      <p:pic>
        <p:nvPicPr>
          <p:cNvPr descr="https://upload.wikimedia.org/wikipedia/commons/8/8a/Bikesgraygh.jpg" id="1091" name="Google Shape;1091;p115"/>
          <p:cNvPicPr preferRelativeResize="0"/>
          <p:nvPr/>
        </p:nvPicPr>
        <p:blipFill rotWithShape="1">
          <a:blip r:embed="rId6">
            <a:alphaModFix/>
          </a:blip>
          <a:srcRect b="0" l="0" r="0" t="0"/>
          <a:stretch/>
        </p:blipFill>
        <p:spPr>
          <a:xfrm>
            <a:off x="4343400" y="3200400"/>
            <a:ext cx="4267200" cy="3200400"/>
          </a:xfrm>
          <a:prstGeom prst="rect">
            <a:avLst/>
          </a:prstGeom>
          <a:noFill/>
          <a:ln>
            <a:noFill/>
          </a:ln>
        </p:spPr>
      </p:pic>
      <p:sp>
        <p:nvSpPr>
          <p:cNvPr id="1092" name="Google Shape;1092;p115"/>
          <p:cNvSpPr txBox="1"/>
          <p:nvPr/>
        </p:nvSpPr>
        <p:spPr>
          <a:xfrm>
            <a:off x="762000" y="457200"/>
            <a:ext cx="1752600" cy="369332"/>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Grayscale image</a:t>
            </a:r>
            <a:endParaRPr b="0" i="0" sz="1800" u="none" cap="none" strike="noStrike">
              <a:solidFill>
                <a:schemeClr val="dk1"/>
              </a:solidFill>
              <a:latin typeface="Corbel"/>
              <a:ea typeface="Corbel"/>
              <a:cs typeface="Corbel"/>
              <a:sym typeface="Corbel"/>
            </a:endParaRPr>
          </a:p>
        </p:txBody>
      </p:sp>
      <p:sp>
        <p:nvSpPr>
          <p:cNvPr id="1093" name="Google Shape;1093;p115"/>
          <p:cNvSpPr txBox="1"/>
          <p:nvPr/>
        </p:nvSpPr>
        <p:spPr>
          <a:xfrm>
            <a:off x="4495800" y="457200"/>
            <a:ext cx="1752600" cy="92333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Gradient map (after applying Sobel filter)</a:t>
            </a:r>
            <a:endParaRPr b="0" i="0" sz="1800" u="none" cap="none" strike="noStrike">
              <a:solidFill>
                <a:schemeClr val="dk1"/>
              </a:solidFill>
              <a:latin typeface="Corbel"/>
              <a:ea typeface="Corbel"/>
              <a:cs typeface="Corbel"/>
              <a:sym typeface="Corbel"/>
            </a:endParaRPr>
          </a:p>
        </p:txBody>
      </p:sp>
      <p:sp>
        <p:nvSpPr>
          <p:cNvPr id="1094" name="Google Shape;1094;p115"/>
          <p:cNvSpPr txBox="1"/>
          <p:nvPr/>
        </p:nvSpPr>
        <p:spPr>
          <a:xfrm>
            <a:off x="304800" y="3352800"/>
            <a:ext cx="1752600" cy="646331"/>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X-Sobel filter output</a:t>
            </a:r>
            <a:endParaRPr b="0" i="0" sz="1800" u="none" cap="none" strike="noStrike">
              <a:solidFill>
                <a:schemeClr val="dk1"/>
              </a:solidFill>
              <a:latin typeface="Corbel"/>
              <a:ea typeface="Corbel"/>
              <a:cs typeface="Corbel"/>
              <a:sym typeface="Corbel"/>
            </a:endParaRPr>
          </a:p>
        </p:txBody>
      </p:sp>
      <p:sp>
        <p:nvSpPr>
          <p:cNvPr id="1095" name="Google Shape;1095;p115"/>
          <p:cNvSpPr txBox="1"/>
          <p:nvPr/>
        </p:nvSpPr>
        <p:spPr>
          <a:xfrm>
            <a:off x="4495800" y="3352800"/>
            <a:ext cx="1752600" cy="646331"/>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Y-Sobel filter output</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16"/>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Sobel filters: outer products</a:t>
            </a:r>
            <a:endParaRPr/>
          </a:p>
        </p:txBody>
      </p:sp>
      <p:sp>
        <p:nvSpPr>
          <p:cNvPr id="1101" name="Google Shape;1101;p11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02" name="Google Shape;1102;p116"/>
          <p:cNvPicPr preferRelativeResize="0"/>
          <p:nvPr/>
        </p:nvPicPr>
        <p:blipFill rotWithShape="1">
          <a:blip r:embed="rId3">
            <a:alphaModFix/>
          </a:blip>
          <a:srcRect b="0" l="0" r="0" t="0"/>
          <a:stretch/>
        </p:blipFill>
        <p:spPr>
          <a:xfrm>
            <a:off x="533401" y="1447800"/>
            <a:ext cx="3605285" cy="2590800"/>
          </a:xfrm>
          <a:prstGeom prst="rect">
            <a:avLst/>
          </a:prstGeom>
          <a:noFill/>
          <a:ln>
            <a:noFill/>
          </a:ln>
        </p:spPr>
      </p:pic>
      <p:sp>
        <p:nvSpPr>
          <p:cNvPr id="1103" name="Google Shape;1103;p116"/>
          <p:cNvSpPr txBox="1"/>
          <p:nvPr/>
        </p:nvSpPr>
        <p:spPr>
          <a:xfrm>
            <a:off x="304800" y="4191000"/>
            <a:ext cx="8610600"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orbel"/>
                <a:ea typeface="Corbel"/>
                <a:cs typeface="Corbel"/>
                <a:sym typeface="Corbel"/>
              </a:rPr>
              <a:t> Filter which can be represented in this outer-product form are called separable filters.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orbel"/>
                <a:ea typeface="Corbel"/>
                <a:cs typeface="Corbel"/>
                <a:sym typeface="Corbel"/>
              </a:rPr>
              <a:t> Convolution between a M x N image and a K x L mask has a complexity of O(MNKL), which can be expensive.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orbel"/>
                <a:ea typeface="Corbel"/>
                <a:cs typeface="Corbel"/>
                <a:sym typeface="Corbel"/>
              </a:rPr>
              <a:t> But with separable filters, this reduces to O( MN [L+K]) since you express the K x L mask as the outer product of  K x 1 mask and a 1 X L mask. Applying the 1 X L mask requires O(MNL) operations whereas applying the K x 1 mask requires O(MNK) operations. Here, we are using the </a:t>
            </a:r>
            <a:r>
              <a:rPr b="1" i="0" lang="en-US" sz="1800" u="none" cap="none" strike="noStrike">
                <a:solidFill>
                  <a:schemeClr val="dk1"/>
                </a:solidFill>
                <a:latin typeface="Corbel"/>
                <a:ea typeface="Corbel"/>
                <a:cs typeface="Corbel"/>
                <a:sym typeface="Corbel"/>
              </a:rPr>
              <a:t>associativity</a:t>
            </a:r>
            <a:r>
              <a:rPr b="0" i="0" lang="en-US" sz="1800" u="none" cap="none" strike="noStrike">
                <a:solidFill>
                  <a:schemeClr val="dk1"/>
                </a:solidFill>
                <a:latin typeface="Corbel"/>
                <a:ea typeface="Corbel"/>
                <a:cs typeface="Corbel"/>
                <a:sym typeface="Corbel"/>
              </a:rPr>
              <a:t> of convolution.</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17"/>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Other examples of separable filters</a:t>
            </a:r>
            <a:endParaRPr/>
          </a:p>
        </p:txBody>
      </p:sp>
      <p:sp>
        <p:nvSpPr>
          <p:cNvPr id="1109" name="Google Shape;1109;p11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10" name="Google Shape;1110;p117"/>
          <p:cNvPicPr preferRelativeResize="0"/>
          <p:nvPr/>
        </p:nvPicPr>
        <p:blipFill rotWithShape="1">
          <a:blip r:embed="rId3">
            <a:alphaModFix/>
          </a:blip>
          <a:srcRect b="0" l="0" r="0" t="0"/>
          <a:stretch/>
        </p:blipFill>
        <p:spPr>
          <a:xfrm>
            <a:off x="457200" y="1600200"/>
            <a:ext cx="7256463" cy="4578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95" name="Google Shape;195;p12"/>
          <p:cNvPicPr preferRelativeResize="0"/>
          <p:nvPr/>
        </p:nvPicPr>
        <p:blipFill rotWithShape="1">
          <a:blip r:embed="rId3">
            <a:alphaModFix/>
          </a:blip>
          <a:srcRect b="0" l="0" r="0" t="0"/>
          <a:stretch/>
        </p:blipFill>
        <p:spPr>
          <a:xfrm>
            <a:off x="627532" y="228601"/>
            <a:ext cx="5490694" cy="5080000"/>
          </a:xfrm>
          <a:prstGeom prst="rect">
            <a:avLst/>
          </a:prstGeom>
          <a:noFill/>
          <a:ln>
            <a:noFill/>
          </a:ln>
        </p:spPr>
      </p:pic>
      <p:pic>
        <p:nvPicPr>
          <p:cNvPr id="196" name="Google Shape;196;p12"/>
          <p:cNvPicPr preferRelativeResize="0"/>
          <p:nvPr/>
        </p:nvPicPr>
        <p:blipFill rotWithShape="1">
          <a:blip r:embed="rId4">
            <a:alphaModFix/>
          </a:blip>
          <a:srcRect b="0" l="0" r="0" t="0"/>
          <a:stretch/>
        </p:blipFill>
        <p:spPr>
          <a:xfrm>
            <a:off x="6096000" y="381000"/>
            <a:ext cx="1676400" cy="2102518"/>
          </a:xfrm>
          <a:prstGeom prst="rect">
            <a:avLst/>
          </a:prstGeom>
          <a:noFill/>
          <a:ln>
            <a:noFill/>
          </a:ln>
        </p:spPr>
      </p:pic>
      <p:sp>
        <p:nvSpPr>
          <p:cNvPr id="197" name="Google Shape;197;p12"/>
          <p:cNvSpPr/>
          <p:nvPr/>
        </p:nvSpPr>
        <p:spPr>
          <a:xfrm>
            <a:off x="5943600" y="1371600"/>
            <a:ext cx="1981200" cy="1066800"/>
          </a:xfrm>
          <a:prstGeom prst="ellipse">
            <a:avLst/>
          </a:prstGeom>
          <a:noFill/>
          <a:ln cap="flat" cmpd="sng" w="9525">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98" name="Google Shape;198;p12"/>
          <p:cNvSpPr txBox="1"/>
          <p:nvPr/>
        </p:nvSpPr>
        <p:spPr>
          <a:xfrm>
            <a:off x="6324600" y="2667000"/>
            <a:ext cx="2819400" cy="17081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orbel"/>
                <a:ea typeface="Corbel"/>
                <a:cs typeface="Corbel"/>
                <a:sym typeface="Corbel"/>
              </a:rPr>
              <a:t>Note: The curves have been scaled to the range [0,L-1] after applying the  gamma transformation. This has the effect of enhancing brighter intensities when gamma is more than 1. </a:t>
            </a:r>
            <a:endParaRPr b="0" i="0" sz="1500" u="none" cap="none" strike="noStrike">
              <a:solidFill>
                <a:schemeClr val="dk1"/>
              </a:solidFill>
              <a:latin typeface="Corbel"/>
              <a:ea typeface="Corbel"/>
              <a:cs typeface="Corbel"/>
              <a:sym typeface="Corbel"/>
            </a:endParaRPr>
          </a:p>
        </p:txBody>
      </p:sp>
      <p:cxnSp>
        <p:nvCxnSpPr>
          <p:cNvPr id="199" name="Google Shape;199;p12"/>
          <p:cNvCxnSpPr/>
          <p:nvPr/>
        </p:nvCxnSpPr>
        <p:spPr>
          <a:xfrm flipH="1" rot="-5400000">
            <a:off x="7124700" y="2171700"/>
            <a:ext cx="762000" cy="381000"/>
          </a:xfrm>
          <a:prstGeom prst="straightConnector1">
            <a:avLst/>
          </a:prstGeom>
          <a:noFill/>
          <a:ln cap="flat" cmpd="sng" w="38100">
            <a:solidFill>
              <a:srgbClr val="EFAB00"/>
            </a:solidFill>
            <a:prstDash val="solid"/>
            <a:round/>
            <a:headEnd len="sm" w="sm" type="none"/>
            <a:tailEnd len="med" w="med" type="stealth"/>
          </a:ln>
        </p:spPr>
      </p:cxn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18"/>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Laplacian of Gaussians</a:t>
            </a:r>
            <a:endParaRPr/>
          </a:p>
        </p:txBody>
      </p:sp>
      <p:sp>
        <p:nvSpPr>
          <p:cNvPr id="1116" name="Google Shape;1116;p118"/>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The image Laplacian is susceptible to noise.</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Hence the image f is first convovled with a Gaussian of std. dev. σ to smooth some of the noise, and then the Laplacian is applied, i.e. we compute:                   .</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Equivalent to                     , due to associative and commutative nature of convolution.</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None/>
            </a:pPr>
            <a:r>
              <a:t/>
            </a:r>
            <a:endParaRPr/>
          </a:p>
        </p:txBody>
      </p:sp>
      <p:sp>
        <p:nvSpPr>
          <p:cNvPr id="1117" name="Google Shape;1117;p11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18" name="Google Shape;1118;p118"/>
          <p:cNvPicPr preferRelativeResize="0"/>
          <p:nvPr/>
        </p:nvPicPr>
        <p:blipFill rotWithShape="1">
          <a:blip r:embed="rId3">
            <a:alphaModFix/>
          </a:blip>
          <a:srcRect b="0" l="0" r="0" t="0"/>
          <a:stretch/>
        </p:blipFill>
        <p:spPr>
          <a:xfrm>
            <a:off x="3198813" y="4330700"/>
            <a:ext cx="1450975" cy="492125"/>
          </a:xfrm>
          <a:prstGeom prst="rect">
            <a:avLst/>
          </a:prstGeom>
          <a:noFill/>
          <a:ln>
            <a:noFill/>
          </a:ln>
        </p:spPr>
      </p:pic>
      <p:pic>
        <p:nvPicPr>
          <p:cNvPr id="1119" name="Google Shape;1119;p118"/>
          <p:cNvPicPr preferRelativeResize="0"/>
          <p:nvPr/>
        </p:nvPicPr>
        <p:blipFill rotWithShape="1">
          <a:blip r:embed="rId4">
            <a:alphaModFix/>
          </a:blip>
          <a:srcRect b="0" l="0" r="0" t="0"/>
          <a:stretch/>
        </p:blipFill>
        <p:spPr>
          <a:xfrm>
            <a:off x="3365500" y="5334000"/>
            <a:ext cx="1425575" cy="4921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19"/>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Laplacian of Gaussians</a:t>
            </a:r>
            <a:endParaRPr/>
          </a:p>
        </p:txBody>
      </p:sp>
      <p:sp>
        <p:nvSpPr>
          <p:cNvPr id="1125" name="Google Shape;1125;p119"/>
          <p:cNvSpPr txBox="1"/>
          <p:nvPr>
            <p:ph idx="1" type="body"/>
          </p:nvPr>
        </p:nvSpPr>
        <p:spPr>
          <a:xfrm>
            <a:off x="457200" y="1524000"/>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For efficiency, the Laplacian of Gaussians mask is pre-computed.</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The formula for this is:</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None/>
            </a:pPr>
            <a:r>
              <a:t/>
            </a:r>
            <a:endParaRPr/>
          </a:p>
        </p:txBody>
      </p:sp>
      <p:sp>
        <p:nvSpPr>
          <p:cNvPr id="1126" name="Google Shape;1126;p11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27" name="Google Shape;1127;p119"/>
          <p:cNvPicPr preferRelativeResize="0"/>
          <p:nvPr/>
        </p:nvPicPr>
        <p:blipFill rotWithShape="1">
          <a:blip r:embed="rId3">
            <a:alphaModFix/>
          </a:blip>
          <a:srcRect b="0" l="0" r="0" t="0"/>
          <a:stretch/>
        </p:blipFill>
        <p:spPr>
          <a:xfrm>
            <a:off x="268288" y="3657600"/>
            <a:ext cx="6702425" cy="310197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2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ttps://homepages.inf.ed.ac.uk/rbf/HIPR2/figs/logcont.gif" id="1133" name="Google Shape;1133;p120"/>
          <p:cNvPicPr preferRelativeResize="0"/>
          <p:nvPr/>
        </p:nvPicPr>
        <p:blipFill rotWithShape="1">
          <a:blip r:embed="rId3">
            <a:alphaModFix/>
          </a:blip>
          <a:srcRect b="0" l="0" r="0" t="0"/>
          <a:stretch/>
        </p:blipFill>
        <p:spPr>
          <a:xfrm>
            <a:off x="152400" y="152400"/>
            <a:ext cx="4495800" cy="3839111"/>
          </a:xfrm>
          <a:prstGeom prst="rect">
            <a:avLst/>
          </a:prstGeom>
          <a:noFill/>
          <a:ln>
            <a:noFill/>
          </a:ln>
        </p:spPr>
      </p:pic>
      <p:pic>
        <p:nvPicPr>
          <p:cNvPr descr="https://homepages.inf.ed.ac.uk/rbf/HIPR2/figs/logdisc.gif" id="1134" name="Google Shape;1134;p120"/>
          <p:cNvPicPr preferRelativeResize="0"/>
          <p:nvPr/>
        </p:nvPicPr>
        <p:blipFill rotWithShape="1">
          <a:blip r:embed="rId4">
            <a:alphaModFix/>
          </a:blip>
          <a:srcRect b="0" l="0" r="0" t="0"/>
          <a:stretch/>
        </p:blipFill>
        <p:spPr>
          <a:xfrm>
            <a:off x="5257800" y="152400"/>
            <a:ext cx="3581400" cy="3581402"/>
          </a:xfrm>
          <a:prstGeom prst="rect">
            <a:avLst/>
          </a:prstGeom>
          <a:noFill/>
          <a:ln>
            <a:noFill/>
          </a:ln>
        </p:spPr>
      </p:pic>
      <p:sp>
        <p:nvSpPr>
          <p:cNvPr id="1135" name="Google Shape;1135;p120"/>
          <p:cNvSpPr txBox="1"/>
          <p:nvPr/>
        </p:nvSpPr>
        <p:spPr>
          <a:xfrm>
            <a:off x="5486400" y="3657600"/>
            <a:ext cx="3276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Discrete approximation with σ=1</a:t>
            </a:r>
            <a:endParaRPr b="0" i="0" sz="1800" u="none" cap="none" strike="noStrike">
              <a:solidFill>
                <a:schemeClr val="dk1"/>
              </a:solidFill>
              <a:latin typeface="Corbel"/>
              <a:ea typeface="Corbel"/>
              <a:cs typeface="Corbel"/>
              <a:sym typeface="Corbel"/>
            </a:endParaRPr>
          </a:p>
        </p:txBody>
      </p:sp>
      <p:sp>
        <p:nvSpPr>
          <p:cNvPr id="1136" name="Google Shape;1136;p120"/>
          <p:cNvSpPr/>
          <p:nvPr/>
        </p:nvSpPr>
        <p:spPr>
          <a:xfrm>
            <a:off x="1752600" y="4495800"/>
            <a:ext cx="6400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5">
                  <a:extLst>
                    <a:ext uri="{A12FA001-AC4F-418D-AE19-62706E023703}">
                      <ahyp:hlinkClr val="tx"/>
                    </a:ext>
                  </a:extLst>
                </a:hlinkClick>
              </a:rPr>
              <a:t>https://homepages.inf.ed.ac.uk/rbf/HIPR2/log.htm</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2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ttps://homepages.inf.ed.ac.uk/rbf/HIPR2/images/wdg4.gif" id="1142" name="Google Shape;1142;p121"/>
          <p:cNvPicPr preferRelativeResize="0"/>
          <p:nvPr/>
        </p:nvPicPr>
        <p:blipFill rotWithShape="1">
          <a:blip r:embed="rId3">
            <a:alphaModFix/>
          </a:blip>
          <a:srcRect b="0" l="0" r="0" t="0"/>
          <a:stretch/>
        </p:blipFill>
        <p:spPr>
          <a:xfrm>
            <a:off x="0" y="0"/>
            <a:ext cx="4267200" cy="3229917"/>
          </a:xfrm>
          <a:prstGeom prst="rect">
            <a:avLst/>
          </a:prstGeom>
          <a:noFill/>
          <a:ln>
            <a:noFill/>
          </a:ln>
        </p:spPr>
      </p:pic>
      <p:pic>
        <p:nvPicPr>
          <p:cNvPr descr="https://homepages.inf.ed.ac.uk/rbf/HIPR2/images/wdg4log1.gif" id="1143" name="Google Shape;1143;p121"/>
          <p:cNvPicPr preferRelativeResize="0"/>
          <p:nvPr/>
        </p:nvPicPr>
        <p:blipFill rotWithShape="1">
          <a:blip r:embed="rId4">
            <a:alphaModFix/>
          </a:blip>
          <a:srcRect b="0" l="0" r="0" t="0"/>
          <a:stretch/>
        </p:blipFill>
        <p:spPr>
          <a:xfrm>
            <a:off x="4324350" y="0"/>
            <a:ext cx="4286250" cy="3244336"/>
          </a:xfrm>
          <a:prstGeom prst="rect">
            <a:avLst/>
          </a:prstGeom>
          <a:noFill/>
          <a:ln>
            <a:noFill/>
          </a:ln>
        </p:spPr>
      </p:pic>
      <p:sp>
        <p:nvSpPr>
          <p:cNvPr id="1144" name="Google Shape;1144;p121"/>
          <p:cNvSpPr/>
          <p:nvPr/>
        </p:nvSpPr>
        <p:spPr>
          <a:xfrm>
            <a:off x="304800" y="3352800"/>
            <a:ext cx="70866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5">
                  <a:extLst>
                    <a:ext uri="{A12FA001-AC4F-418D-AE19-62706E023703}">
                      <ahyp:hlinkClr val="tx"/>
                    </a:ext>
                  </a:extLst>
                </a:hlinkClick>
              </a:rPr>
              <a:t>https://homepages.inf.ed.ac.uk/rbf/HIPR2/log.htm</a:t>
            </a:r>
            <a:r>
              <a:rPr b="0" i="0" lang="en-US" sz="1800" u="none" cap="none" strike="noStrike">
                <a:solidFill>
                  <a:schemeClr val="dk1"/>
                </a:solidFill>
                <a:latin typeface="Corbel"/>
                <a:ea typeface="Corbel"/>
                <a:cs typeface="Corbel"/>
                <a:sym typeface="Corbe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LoG filter of size 7 x 7 with σ=1</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22"/>
          <p:cNvSpPr txBox="1"/>
          <p:nvPr>
            <p:ph type="ctrTitle"/>
          </p:nvPr>
        </p:nvSpPr>
        <p:spPr>
          <a:xfrm>
            <a:off x="685800" y="3355848"/>
            <a:ext cx="8077200" cy="1673352"/>
          </a:xfrm>
          <a:prstGeom prst="rect">
            <a:avLst/>
          </a:prstGeom>
          <a:noFill/>
          <a:ln>
            <a:noFill/>
          </a:ln>
        </p:spPr>
        <p:txBody>
          <a:bodyPr anchorCtr="0" anchor="t" bIns="0" lIns="91425" spcFirstLastPara="1" rIns="45700" wrap="square" tIns="0">
            <a:normAutofit/>
          </a:bodyPr>
          <a:lstStyle/>
          <a:p>
            <a:pPr indent="0" lvl="0" marL="0" rtl="0" algn="l">
              <a:lnSpc>
                <a:spcPct val="100000"/>
              </a:lnSpc>
              <a:spcBef>
                <a:spcPts val="0"/>
              </a:spcBef>
              <a:spcAft>
                <a:spcPts val="0"/>
              </a:spcAft>
              <a:buClr>
                <a:srgbClr val="FFC700"/>
              </a:buClr>
              <a:buSzPts val="4700"/>
              <a:buFont typeface="Corbel"/>
              <a:buNone/>
            </a:pPr>
            <a:r>
              <a:rPr lang="en-US"/>
              <a:t>Bilateral Filters</a:t>
            </a:r>
            <a:endParaRPr/>
          </a:p>
        </p:txBody>
      </p:sp>
      <p:sp>
        <p:nvSpPr>
          <p:cNvPr id="1150" name="Google Shape;1150;p122"/>
          <p:cNvSpPr txBox="1"/>
          <p:nvPr>
            <p:ph idx="1" type="subTitle"/>
          </p:nvPr>
        </p:nvSpPr>
        <p:spPr>
          <a:xfrm>
            <a:off x="685800" y="1828800"/>
            <a:ext cx="8077200" cy="1499616"/>
          </a:xfrm>
          <a:prstGeom prst="rect">
            <a:avLst/>
          </a:prstGeom>
          <a:noFill/>
          <a:ln>
            <a:noFill/>
          </a:ln>
        </p:spPr>
        <p:txBody>
          <a:bodyPr anchorCtr="0" anchor="b" bIns="0" lIns="118850" spcFirstLastPara="1" rIns="45700" wrap="square" tIns="0">
            <a:normAutofit/>
          </a:bodyPr>
          <a:lstStyle/>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2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Bilateral filter versus mean/median filter</a:t>
            </a:r>
            <a:endParaRPr/>
          </a:p>
        </p:txBody>
      </p:sp>
      <p:sp>
        <p:nvSpPr>
          <p:cNvPr id="1156" name="Google Shape;1156;p123"/>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Mean filter: does not preserve image edges</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Median filter: too may not always preserve edges</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To preserve edges well, we may need a non-linear filter</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Bilateral filter is one such</a:t>
            </a:r>
            <a:endParaRPr/>
          </a:p>
        </p:txBody>
      </p:sp>
      <p:sp>
        <p:nvSpPr>
          <p:cNvPr id="1157" name="Google Shape;1157;p12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2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63" name="Google Shape;1163;p124"/>
          <p:cNvPicPr preferRelativeResize="0"/>
          <p:nvPr/>
        </p:nvPicPr>
        <p:blipFill rotWithShape="1">
          <a:blip r:embed="rId3">
            <a:alphaModFix/>
          </a:blip>
          <a:srcRect b="0" l="0" r="0" t="0"/>
          <a:stretch/>
        </p:blipFill>
        <p:spPr>
          <a:xfrm>
            <a:off x="0" y="152400"/>
            <a:ext cx="8312150" cy="1911350"/>
          </a:xfrm>
          <a:prstGeom prst="rect">
            <a:avLst/>
          </a:prstGeom>
          <a:noFill/>
          <a:ln>
            <a:noFill/>
          </a:ln>
        </p:spPr>
      </p:pic>
      <p:sp>
        <p:nvSpPr>
          <p:cNvPr id="1164" name="Google Shape;1164;p124"/>
          <p:cNvSpPr txBox="1"/>
          <p:nvPr/>
        </p:nvSpPr>
        <p:spPr>
          <a:xfrm>
            <a:off x="2057400" y="2133600"/>
            <a:ext cx="3886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Gaussian blur</a:t>
            </a:r>
            <a:endParaRPr b="0" i="0" sz="1800" u="none" cap="none" strike="noStrike">
              <a:solidFill>
                <a:schemeClr val="dk1"/>
              </a:solidFill>
              <a:latin typeface="Corbel"/>
              <a:ea typeface="Corbel"/>
              <a:cs typeface="Corbel"/>
              <a:sym typeface="Corbel"/>
            </a:endParaRPr>
          </a:p>
        </p:txBody>
      </p:sp>
      <p:sp>
        <p:nvSpPr>
          <p:cNvPr id="1165" name="Google Shape;1165;p124"/>
          <p:cNvSpPr/>
          <p:nvPr/>
        </p:nvSpPr>
        <p:spPr>
          <a:xfrm>
            <a:off x="1752600" y="3124200"/>
            <a:ext cx="2133600" cy="1981200"/>
          </a:xfrm>
          <a:prstGeom prst="rect">
            <a:avLst/>
          </a:prstGeom>
          <a:solidFill>
            <a:schemeClr val="accent1"/>
          </a:solid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166" name="Google Shape;1166;p124"/>
          <p:cNvSpPr/>
          <p:nvPr/>
        </p:nvSpPr>
        <p:spPr>
          <a:xfrm>
            <a:off x="2286000" y="3657600"/>
            <a:ext cx="838200" cy="762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167" name="Google Shape;1167;p124"/>
          <p:cNvSpPr/>
          <p:nvPr/>
        </p:nvSpPr>
        <p:spPr>
          <a:xfrm>
            <a:off x="2819400" y="3429000"/>
            <a:ext cx="533400" cy="457200"/>
          </a:xfrm>
          <a:prstGeom prst="rect">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cxnSp>
        <p:nvCxnSpPr>
          <p:cNvPr id="1168" name="Google Shape;1168;p124"/>
          <p:cNvCxnSpPr/>
          <p:nvPr/>
        </p:nvCxnSpPr>
        <p:spPr>
          <a:xfrm>
            <a:off x="3124200" y="3657600"/>
            <a:ext cx="2057400" cy="1588"/>
          </a:xfrm>
          <a:prstGeom prst="straightConnector1">
            <a:avLst/>
          </a:prstGeom>
          <a:noFill/>
          <a:ln cap="rnd" cmpd="sng" w="9525">
            <a:solidFill>
              <a:srgbClr val="002060"/>
            </a:solidFill>
            <a:prstDash val="solid"/>
            <a:round/>
            <a:headEnd len="sm" w="sm" type="none"/>
            <a:tailEnd len="med" w="med" type="stealth"/>
          </a:ln>
        </p:spPr>
      </p:cxnSp>
      <p:sp>
        <p:nvSpPr>
          <p:cNvPr id="1169" name="Google Shape;1169;p124"/>
          <p:cNvSpPr txBox="1"/>
          <p:nvPr/>
        </p:nvSpPr>
        <p:spPr>
          <a:xfrm>
            <a:off x="5257800" y="3429000"/>
            <a:ext cx="3581400"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The median filter will assign the median of the values in the red neighborhood to the corner pixel – and will convert the otherwise black pixel to a yellow one (as most of the pixels in the neighborhood are yellow). Thus the median filter does not always preserve edges well!</a:t>
            </a:r>
            <a:endParaRPr b="0" i="0" sz="1800" u="none" cap="none" strike="noStrike">
              <a:solidFill>
                <a:schemeClr val="dk1"/>
              </a:solidFill>
              <a:latin typeface="Corbel"/>
              <a:ea typeface="Corbel"/>
              <a:cs typeface="Corbel"/>
              <a:sym typeface="Corbel"/>
            </a:endParaRPr>
          </a:p>
        </p:txBody>
      </p:sp>
      <p:sp>
        <p:nvSpPr>
          <p:cNvPr id="1170" name="Google Shape;1170;p124"/>
          <p:cNvSpPr/>
          <p:nvPr/>
        </p:nvSpPr>
        <p:spPr>
          <a:xfrm>
            <a:off x="4267200" y="2133600"/>
            <a:ext cx="4572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https://people.csail.mit.edu/sparis/bf_course/course_notes.pdf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25"/>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Bilateral Filter</a:t>
            </a:r>
            <a:endParaRPr/>
          </a:p>
        </p:txBody>
      </p:sp>
      <p:sp>
        <p:nvSpPr>
          <p:cNvPr id="1176" name="Google Shape;1176;p12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77" name="Google Shape;1177;p125"/>
          <p:cNvPicPr preferRelativeResize="0"/>
          <p:nvPr/>
        </p:nvPicPr>
        <p:blipFill rotWithShape="1">
          <a:blip r:embed="rId3">
            <a:alphaModFix/>
          </a:blip>
          <a:srcRect b="0" l="0" r="0" t="0"/>
          <a:stretch/>
        </p:blipFill>
        <p:spPr>
          <a:xfrm>
            <a:off x="1371600" y="1905000"/>
            <a:ext cx="6505575" cy="1028700"/>
          </a:xfrm>
          <a:prstGeom prst="rect">
            <a:avLst/>
          </a:prstGeom>
          <a:noFill/>
          <a:ln>
            <a:noFill/>
          </a:ln>
        </p:spPr>
      </p:pic>
      <p:pic>
        <p:nvPicPr>
          <p:cNvPr id="1178" name="Google Shape;1178;p125"/>
          <p:cNvPicPr preferRelativeResize="0"/>
          <p:nvPr/>
        </p:nvPicPr>
        <p:blipFill rotWithShape="1">
          <a:blip r:embed="rId4">
            <a:alphaModFix/>
          </a:blip>
          <a:srcRect b="0" l="0" r="0" t="0"/>
          <a:stretch/>
        </p:blipFill>
        <p:spPr>
          <a:xfrm>
            <a:off x="1371600" y="2895600"/>
            <a:ext cx="4962525" cy="876300"/>
          </a:xfrm>
          <a:prstGeom prst="rect">
            <a:avLst/>
          </a:prstGeom>
          <a:noFill/>
          <a:ln>
            <a:noFill/>
          </a:ln>
        </p:spPr>
      </p:pic>
      <p:sp>
        <p:nvSpPr>
          <p:cNvPr id="1179" name="Google Shape;1179;p125"/>
          <p:cNvSpPr txBox="1"/>
          <p:nvPr/>
        </p:nvSpPr>
        <p:spPr>
          <a:xfrm>
            <a:off x="7162800" y="2743200"/>
            <a:ext cx="16002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Intensity-based weights</a:t>
            </a:r>
            <a:endParaRPr b="0" i="0" sz="1800" u="none" cap="none" strike="noStrike">
              <a:solidFill>
                <a:schemeClr val="dk1"/>
              </a:solidFill>
              <a:latin typeface="Corbel"/>
              <a:ea typeface="Corbel"/>
              <a:cs typeface="Corbel"/>
              <a:sym typeface="Corbel"/>
            </a:endParaRPr>
          </a:p>
        </p:txBody>
      </p:sp>
      <p:sp>
        <p:nvSpPr>
          <p:cNvPr id="1180" name="Google Shape;1180;p125"/>
          <p:cNvSpPr txBox="1"/>
          <p:nvPr/>
        </p:nvSpPr>
        <p:spPr>
          <a:xfrm>
            <a:off x="7315200" y="3733800"/>
            <a:ext cx="16002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Space-based weights</a:t>
            </a:r>
            <a:endParaRPr b="0" i="0" sz="1800" u="none" cap="none" strike="noStrike">
              <a:solidFill>
                <a:schemeClr val="dk1"/>
              </a:solidFill>
              <a:latin typeface="Corbel"/>
              <a:ea typeface="Corbel"/>
              <a:cs typeface="Corbel"/>
              <a:sym typeface="Corbel"/>
            </a:endParaRPr>
          </a:p>
        </p:txBody>
      </p:sp>
      <p:cxnSp>
        <p:nvCxnSpPr>
          <p:cNvPr id="1181" name="Google Shape;1181;p125"/>
          <p:cNvCxnSpPr/>
          <p:nvPr/>
        </p:nvCxnSpPr>
        <p:spPr>
          <a:xfrm>
            <a:off x="6553200" y="2362200"/>
            <a:ext cx="685800" cy="533400"/>
          </a:xfrm>
          <a:prstGeom prst="straightConnector1">
            <a:avLst/>
          </a:prstGeom>
          <a:noFill/>
          <a:ln cap="flat" cmpd="sng" w="38100">
            <a:solidFill>
              <a:srgbClr val="EFAB00"/>
            </a:solidFill>
            <a:prstDash val="solid"/>
            <a:round/>
            <a:headEnd len="sm" w="sm" type="none"/>
            <a:tailEnd len="med" w="med" type="stealth"/>
          </a:ln>
        </p:spPr>
      </p:cxnSp>
      <p:cxnSp>
        <p:nvCxnSpPr>
          <p:cNvPr id="1182" name="Google Shape;1182;p125"/>
          <p:cNvCxnSpPr/>
          <p:nvPr/>
        </p:nvCxnSpPr>
        <p:spPr>
          <a:xfrm>
            <a:off x="5105400" y="2514600"/>
            <a:ext cx="2438400" cy="1295400"/>
          </a:xfrm>
          <a:prstGeom prst="straightConnector1">
            <a:avLst/>
          </a:prstGeom>
          <a:noFill/>
          <a:ln cap="flat" cmpd="sng" w="38100">
            <a:solidFill>
              <a:srgbClr val="EFAB00"/>
            </a:solidFill>
            <a:prstDash val="solid"/>
            <a:round/>
            <a:headEnd len="sm" w="sm" type="none"/>
            <a:tailEnd len="med" w="med" type="stealth"/>
          </a:ln>
        </p:spPr>
      </p:cxnSp>
      <p:sp>
        <p:nvSpPr>
          <p:cNvPr id="1183" name="Google Shape;1183;p125"/>
          <p:cNvSpPr txBox="1"/>
          <p:nvPr/>
        </p:nvSpPr>
        <p:spPr>
          <a:xfrm>
            <a:off x="152400" y="4191000"/>
            <a:ext cx="7239000" cy="240065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Corbel"/>
                <a:ea typeface="Corbel"/>
                <a:cs typeface="Corbel"/>
                <a:sym typeface="Corbel"/>
              </a:rPr>
              <a:t>Effect of parameter σ</a:t>
            </a:r>
            <a:r>
              <a:rPr b="1" baseline="-25000" i="0" lang="en-US" sz="1500" u="none" cap="none" strike="noStrike">
                <a:solidFill>
                  <a:schemeClr val="dk1"/>
                </a:solidFill>
                <a:latin typeface="Corbel"/>
                <a:ea typeface="Corbel"/>
                <a:cs typeface="Corbel"/>
                <a:sym typeface="Corbel"/>
              </a:rPr>
              <a:t>s</a:t>
            </a:r>
            <a:r>
              <a:rPr b="1" i="0" lang="en-US" sz="1500" u="none" cap="none" strike="noStrike">
                <a:solidFill>
                  <a:schemeClr val="dk1"/>
                </a:solidFill>
                <a:latin typeface="Corbel"/>
                <a:ea typeface="Corbel"/>
                <a:cs typeface="Corbel"/>
                <a:sym typeface="Corbel"/>
              </a:rPr>
              <a:t>:</a:t>
            </a:r>
            <a:endParaRPr b="0" i="0" sz="1400" u="none" cap="none" strike="noStrike">
              <a:solidFill>
                <a:srgbClr val="000000"/>
              </a:solidFill>
              <a:latin typeface="Arial"/>
              <a:ea typeface="Arial"/>
              <a:cs typeface="Arial"/>
              <a:sym typeface="Arial"/>
            </a:endParaRPr>
          </a:p>
          <a:p>
            <a:pPr indent="-95250" lvl="0" marL="0" marR="0" rtl="0" algn="l">
              <a:lnSpc>
                <a:spcPct val="100000"/>
              </a:lnSpc>
              <a:spcBef>
                <a:spcPts val="0"/>
              </a:spcBef>
              <a:spcAft>
                <a:spcPts val="0"/>
              </a:spcAft>
              <a:buClr>
                <a:schemeClr val="dk1"/>
              </a:buClr>
              <a:buSzPts val="1500"/>
              <a:buFont typeface="Arial"/>
              <a:buChar char="•"/>
            </a:pPr>
            <a:r>
              <a:rPr b="0" i="0" lang="en-US" sz="1500" u="none" cap="none" strike="noStrike">
                <a:solidFill>
                  <a:schemeClr val="dk1"/>
                </a:solidFill>
                <a:latin typeface="Corbel"/>
                <a:ea typeface="Corbel"/>
                <a:cs typeface="Corbel"/>
                <a:sym typeface="Corbel"/>
              </a:rPr>
              <a:t>As it increases, a larger and larger neighborhood of values around </a:t>
            </a:r>
            <a:r>
              <a:rPr b="1" i="0" lang="en-US" sz="1500" u="none" cap="none" strike="noStrike">
                <a:solidFill>
                  <a:schemeClr val="dk1"/>
                </a:solidFill>
                <a:latin typeface="Corbel"/>
                <a:ea typeface="Corbel"/>
                <a:cs typeface="Corbel"/>
                <a:sym typeface="Corbel"/>
              </a:rPr>
              <a:t>p</a:t>
            </a:r>
            <a:r>
              <a:rPr b="0" i="0" lang="en-US" sz="1500" u="none" cap="none" strike="noStrike">
                <a:solidFill>
                  <a:schemeClr val="dk1"/>
                </a:solidFill>
                <a:latin typeface="Corbel"/>
                <a:ea typeface="Corbel"/>
                <a:cs typeface="Corbel"/>
                <a:sym typeface="Corbel"/>
              </a:rPr>
              <a:t> =(x,y) will contribute to the averaging (more noise reduction but possible contribution from dissimilar regions)</a:t>
            </a:r>
            <a:endParaRPr b="0" i="0" sz="1400" u="none" cap="none" strike="noStrike">
              <a:solidFill>
                <a:srgbClr val="000000"/>
              </a:solidFill>
              <a:latin typeface="Arial"/>
              <a:ea typeface="Arial"/>
              <a:cs typeface="Arial"/>
              <a:sym typeface="Arial"/>
            </a:endParaRPr>
          </a:p>
          <a:p>
            <a:pPr indent="-95250" lvl="0" marL="0" marR="0" rtl="0" algn="l">
              <a:lnSpc>
                <a:spcPct val="100000"/>
              </a:lnSpc>
              <a:spcBef>
                <a:spcPts val="0"/>
              </a:spcBef>
              <a:spcAft>
                <a:spcPts val="0"/>
              </a:spcAft>
              <a:buClr>
                <a:schemeClr val="dk1"/>
              </a:buClr>
              <a:buSzPts val="1500"/>
              <a:buFont typeface="Arial"/>
              <a:buChar char="•"/>
            </a:pPr>
            <a:r>
              <a:rPr b="0" i="0" lang="en-US" sz="1500" u="none" cap="none" strike="noStrike">
                <a:solidFill>
                  <a:schemeClr val="dk1"/>
                </a:solidFill>
                <a:latin typeface="Corbel"/>
                <a:ea typeface="Corbel"/>
                <a:cs typeface="Corbel"/>
                <a:sym typeface="Corbel"/>
              </a:rPr>
              <a:t> As it shrinks towards 0, fewer and fewer neighbors of the central pixel </a:t>
            </a:r>
            <a:r>
              <a:rPr b="1" i="0" lang="en-US" sz="1500" u="none" cap="none" strike="noStrike">
                <a:solidFill>
                  <a:schemeClr val="dk1"/>
                </a:solidFill>
                <a:latin typeface="Corbel"/>
                <a:ea typeface="Corbel"/>
                <a:cs typeface="Corbel"/>
                <a:sym typeface="Corbel"/>
              </a:rPr>
              <a:t>p</a:t>
            </a:r>
            <a:r>
              <a:rPr b="0" i="0" lang="en-US" sz="1500" u="none" cap="none" strike="noStrike">
                <a:solidFill>
                  <a:schemeClr val="dk1"/>
                </a:solidFill>
                <a:latin typeface="Corbel"/>
                <a:ea typeface="Corbel"/>
                <a:cs typeface="Corbel"/>
                <a:sym typeface="Corbel"/>
              </a:rPr>
              <a:t> will contribute to the averaging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Corbel"/>
                <a:ea typeface="Corbel"/>
                <a:cs typeface="Corbel"/>
                <a:sym typeface="Corbel"/>
              </a:rPr>
              <a:t>Effect of parameter σ</a:t>
            </a:r>
            <a:r>
              <a:rPr b="1" baseline="-25000" i="0" lang="en-US" sz="1500" u="none" cap="none" strike="noStrike">
                <a:solidFill>
                  <a:schemeClr val="dk1"/>
                </a:solidFill>
                <a:latin typeface="Corbel"/>
                <a:ea typeface="Corbel"/>
                <a:cs typeface="Corbel"/>
                <a:sym typeface="Corbel"/>
              </a:rPr>
              <a:t>r</a:t>
            </a:r>
            <a:r>
              <a:rPr b="1" i="0" lang="en-US" sz="1500" u="none" cap="none" strike="noStrike">
                <a:solidFill>
                  <a:schemeClr val="dk1"/>
                </a:solidFill>
                <a:latin typeface="Corbel"/>
                <a:ea typeface="Corbel"/>
                <a:cs typeface="Corbel"/>
                <a:sym typeface="Corbel"/>
              </a:rPr>
              <a:t>:</a:t>
            </a:r>
            <a:endParaRPr b="0" i="0" sz="1400" u="none" cap="none" strike="noStrike">
              <a:solidFill>
                <a:srgbClr val="000000"/>
              </a:solidFill>
              <a:latin typeface="Arial"/>
              <a:ea typeface="Arial"/>
              <a:cs typeface="Arial"/>
              <a:sym typeface="Arial"/>
            </a:endParaRPr>
          </a:p>
          <a:p>
            <a:pPr indent="-95250" lvl="0" marL="0" marR="0" rtl="0" algn="l">
              <a:lnSpc>
                <a:spcPct val="100000"/>
              </a:lnSpc>
              <a:spcBef>
                <a:spcPts val="0"/>
              </a:spcBef>
              <a:spcAft>
                <a:spcPts val="0"/>
              </a:spcAft>
              <a:buClr>
                <a:schemeClr val="dk1"/>
              </a:buClr>
              <a:buSzPts val="1500"/>
              <a:buFont typeface="Arial"/>
              <a:buChar char="•"/>
            </a:pPr>
            <a:r>
              <a:rPr b="0" i="0" lang="en-US" sz="1500" u="none" cap="none" strike="noStrike">
                <a:solidFill>
                  <a:schemeClr val="dk1"/>
                </a:solidFill>
                <a:latin typeface="Corbel"/>
                <a:ea typeface="Corbel"/>
                <a:cs typeface="Corbel"/>
                <a:sym typeface="Corbel"/>
              </a:rPr>
              <a:t> For moderate values, only intensities close to I(p) will affect the averaging</a:t>
            </a:r>
            <a:endParaRPr b="0" i="0" sz="1400" u="none" cap="none" strike="noStrike">
              <a:solidFill>
                <a:srgbClr val="000000"/>
              </a:solidFill>
              <a:latin typeface="Arial"/>
              <a:ea typeface="Arial"/>
              <a:cs typeface="Arial"/>
              <a:sym typeface="Arial"/>
            </a:endParaRPr>
          </a:p>
          <a:p>
            <a:pPr indent="-95250" lvl="0" marL="0" marR="0" rtl="0" algn="l">
              <a:lnSpc>
                <a:spcPct val="100000"/>
              </a:lnSpc>
              <a:spcBef>
                <a:spcPts val="0"/>
              </a:spcBef>
              <a:spcAft>
                <a:spcPts val="0"/>
              </a:spcAft>
              <a:buClr>
                <a:schemeClr val="dk1"/>
              </a:buClr>
              <a:buSzPts val="1500"/>
              <a:buFont typeface="Arial"/>
              <a:buChar char="•"/>
            </a:pPr>
            <a:r>
              <a:rPr b="0" i="0" lang="en-US" sz="1500" u="none" cap="none" strike="noStrike">
                <a:solidFill>
                  <a:schemeClr val="dk1"/>
                </a:solidFill>
                <a:latin typeface="Corbel"/>
                <a:ea typeface="Corbel"/>
                <a:cs typeface="Corbel"/>
                <a:sym typeface="Corbel"/>
              </a:rPr>
              <a:t> For larger values, the bilateral filter will begin to resemble a Gaussian filter</a:t>
            </a:r>
            <a:endParaRPr b="0" i="0" sz="1400" u="none" cap="none" strike="noStrike">
              <a:solidFill>
                <a:srgbClr val="000000"/>
              </a:solidFill>
              <a:latin typeface="Arial"/>
              <a:ea typeface="Arial"/>
              <a:cs typeface="Arial"/>
              <a:sym typeface="Arial"/>
            </a:endParaRPr>
          </a:p>
          <a:p>
            <a:pPr indent="-95250" lvl="0" marL="0" marR="0" rtl="0" algn="l">
              <a:lnSpc>
                <a:spcPct val="100000"/>
              </a:lnSpc>
              <a:spcBef>
                <a:spcPts val="0"/>
              </a:spcBef>
              <a:spcAft>
                <a:spcPts val="0"/>
              </a:spcAft>
              <a:buClr>
                <a:schemeClr val="dk1"/>
              </a:buClr>
              <a:buSzPts val="1500"/>
              <a:buFont typeface="Arial"/>
              <a:buChar char="•"/>
            </a:pPr>
            <a:r>
              <a:rPr b="0" i="0" lang="en-US" sz="1500" u="none" cap="none" strike="noStrike">
                <a:solidFill>
                  <a:schemeClr val="dk1"/>
                </a:solidFill>
                <a:latin typeface="Corbel"/>
                <a:ea typeface="Corbel"/>
                <a:cs typeface="Corbel"/>
                <a:sym typeface="Corbel"/>
              </a:rPr>
              <a:t> Features or edges with intensity difference less than </a:t>
            </a:r>
            <a:r>
              <a:rPr b="1" i="0" lang="en-US" sz="1500" u="none" cap="none" strike="noStrike">
                <a:solidFill>
                  <a:schemeClr val="dk1"/>
                </a:solidFill>
                <a:latin typeface="Corbel"/>
                <a:ea typeface="Corbel"/>
                <a:cs typeface="Corbel"/>
                <a:sym typeface="Corbel"/>
              </a:rPr>
              <a:t>σ</a:t>
            </a:r>
            <a:r>
              <a:rPr b="1" baseline="-25000" i="0" lang="en-US" sz="1500" u="none" cap="none" strike="noStrike">
                <a:solidFill>
                  <a:schemeClr val="dk1"/>
                </a:solidFill>
                <a:latin typeface="Corbel"/>
                <a:ea typeface="Corbel"/>
                <a:cs typeface="Corbel"/>
                <a:sym typeface="Corbel"/>
              </a:rPr>
              <a:t>r  </a:t>
            </a:r>
            <a:r>
              <a:rPr b="0" i="0" lang="en-US" sz="1500" u="none" cap="none" strike="noStrike">
                <a:solidFill>
                  <a:schemeClr val="dk1"/>
                </a:solidFill>
                <a:latin typeface="Corbel"/>
                <a:ea typeface="Corbel"/>
                <a:cs typeface="Corbel"/>
                <a:sym typeface="Corbel"/>
              </a:rPr>
              <a:t>will be blurred, others will be preserved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2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89" name="Google Shape;1189;p126"/>
          <p:cNvPicPr preferRelativeResize="0"/>
          <p:nvPr/>
        </p:nvPicPr>
        <p:blipFill rotWithShape="1">
          <a:blip r:embed="rId3">
            <a:alphaModFix/>
          </a:blip>
          <a:srcRect b="0" l="0" r="0" t="0"/>
          <a:stretch/>
        </p:blipFill>
        <p:spPr>
          <a:xfrm>
            <a:off x="114300" y="285750"/>
            <a:ext cx="8915400" cy="6286500"/>
          </a:xfrm>
          <a:prstGeom prst="rect">
            <a:avLst/>
          </a:prstGeom>
          <a:noFill/>
          <a:ln>
            <a:noFill/>
          </a:ln>
        </p:spPr>
      </p:pic>
      <p:sp>
        <p:nvSpPr>
          <p:cNvPr id="1190" name="Google Shape;1190;p126"/>
          <p:cNvSpPr/>
          <p:nvPr/>
        </p:nvSpPr>
        <p:spPr>
          <a:xfrm>
            <a:off x="0" y="6488668"/>
            <a:ext cx="7239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https://people.csail.mit.edu/sparis/bf_course/course_notes.pdf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2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96" name="Google Shape;1196;p127"/>
          <p:cNvPicPr preferRelativeResize="0"/>
          <p:nvPr/>
        </p:nvPicPr>
        <p:blipFill rotWithShape="1">
          <a:blip r:embed="rId3">
            <a:alphaModFix/>
          </a:blip>
          <a:srcRect b="0" l="0" r="0" t="0"/>
          <a:stretch/>
        </p:blipFill>
        <p:spPr>
          <a:xfrm>
            <a:off x="-1" y="0"/>
            <a:ext cx="8153937" cy="6858000"/>
          </a:xfrm>
          <a:prstGeom prst="rect">
            <a:avLst/>
          </a:prstGeom>
          <a:noFill/>
          <a:ln>
            <a:noFill/>
          </a:ln>
        </p:spPr>
      </p:pic>
      <p:sp>
        <p:nvSpPr>
          <p:cNvPr id="1197" name="Google Shape;1197;p127"/>
          <p:cNvSpPr/>
          <p:nvPr/>
        </p:nvSpPr>
        <p:spPr>
          <a:xfrm>
            <a:off x="6324600" y="3505200"/>
            <a:ext cx="21336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https://people.csail.mit.edu/sparis/bf_course/course_notes.pdf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Power-Law (Gamma) Transformation</a:t>
            </a:r>
            <a:endParaRPr/>
          </a:p>
        </p:txBody>
      </p:sp>
      <p:sp>
        <p:nvSpPr>
          <p:cNvPr id="205" name="Google Shape;205;p13"/>
          <p:cNvSpPr txBox="1"/>
          <p:nvPr>
            <p:ph idx="1" type="body"/>
          </p:nvPr>
        </p:nvSpPr>
        <p:spPr>
          <a:xfrm>
            <a:off x="152400" y="1447800"/>
            <a:ext cx="8763000" cy="5257800"/>
          </a:xfrm>
          <a:prstGeom prst="rect">
            <a:avLst/>
          </a:prstGeom>
          <a:noFill/>
          <a:ln>
            <a:noFill/>
          </a:ln>
        </p:spPr>
        <p:txBody>
          <a:bodyPr anchorCtr="0" anchor="t" bIns="45700" lIns="54850" spcFirstLastPara="1" rIns="91425" wrap="square" tIns="91425">
            <a:noAutofit/>
          </a:bodyPr>
          <a:lstStyle/>
          <a:p>
            <a:pPr indent="-320040" lvl="0" marL="438912" rtl="0" algn="l">
              <a:lnSpc>
                <a:spcPct val="100000"/>
              </a:lnSpc>
              <a:spcBef>
                <a:spcPts val="0"/>
              </a:spcBef>
              <a:spcAft>
                <a:spcPts val="0"/>
              </a:spcAft>
              <a:buSzPts val="1680"/>
              <a:buChar char="◼"/>
            </a:pPr>
            <a:r>
              <a:rPr lang="en-US" sz="2100"/>
              <a:t>Many devices for display or printing work as per a power law.</a:t>
            </a:r>
            <a:endParaRPr/>
          </a:p>
          <a:p>
            <a:pPr indent="-213360" lvl="0" marL="438912" rtl="0" algn="l">
              <a:lnSpc>
                <a:spcPct val="100000"/>
              </a:lnSpc>
              <a:spcBef>
                <a:spcPts val="0"/>
              </a:spcBef>
              <a:spcAft>
                <a:spcPts val="0"/>
              </a:spcAft>
              <a:buSzPts val="1680"/>
              <a:buNone/>
            </a:pPr>
            <a:r>
              <a:t/>
            </a:r>
            <a:endParaRPr sz="2100"/>
          </a:p>
          <a:p>
            <a:pPr indent="-320040" lvl="0" marL="438912" rtl="0" algn="l">
              <a:lnSpc>
                <a:spcPct val="100000"/>
              </a:lnSpc>
              <a:spcBef>
                <a:spcPts val="0"/>
              </a:spcBef>
              <a:spcAft>
                <a:spcPts val="0"/>
              </a:spcAft>
              <a:buSzPts val="1680"/>
              <a:buChar char="◼"/>
            </a:pPr>
            <a:r>
              <a:rPr lang="en-US" sz="2100"/>
              <a:t>For example, a cathode ray tube (CRT) has an input intensity to output voltage mapping that uses a power law with γ between 1.8 to 2.5.</a:t>
            </a:r>
            <a:endParaRPr/>
          </a:p>
          <a:p>
            <a:pPr indent="-213360" lvl="0" marL="438912" rtl="0" algn="l">
              <a:lnSpc>
                <a:spcPct val="100000"/>
              </a:lnSpc>
              <a:spcBef>
                <a:spcPts val="0"/>
              </a:spcBef>
              <a:spcAft>
                <a:spcPts val="0"/>
              </a:spcAft>
              <a:buSzPts val="1680"/>
              <a:buNone/>
            </a:pPr>
            <a:r>
              <a:t/>
            </a:r>
            <a:endParaRPr sz="2100"/>
          </a:p>
          <a:p>
            <a:pPr indent="-320040" lvl="0" marL="438912" rtl="0" algn="l">
              <a:lnSpc>
                <a:spcPct val="100000"/>
              </a:lnSpc>
              <a:spcBef>
                <a:spcPts val="0"/>
              </a:spcBef>
              <a:spcAft>
                <a:spcPts val="0"/>
              </a:spcAft>
              <a:buSzPts val="1680"/>
              <a:buChar char="◼"/>
            </a:pPr>
            <a:r>
              <a:rPr lang="en-US" sz="2100"/>
              <a:t>Since the brightness of the pixel perceived on a CRT monitor depends on the voltage, it ends up producing images that are darker than intended to be (See next slide), i.e. the system displays </a:t>
            </a:r>
            <a:r>
              <a:rPr i="1" lang="en-US" sz="2100"/>
              <a:t>cr</a:t>
            </a:r>
            <a:r>
              <a:rPr baseline="30000" lang="en-US" sz="2100"/>
              <a:t>γ</a:t>
            </a:r>
            <a:r>
              <a:rPr lang="en-US" sz="2100"/>
              <a:t> instead of </a:t>
            </a:r>
            <a:r>
              <a:rPr i="1" lang="en-US" sz="2100"/>
              <a:t>r</a:t>
            </a:r>
            <a:r>
              <a:rPr lang="en-US" sz="2100"/>
              <a:t> and hence brighter values dominate. </a:t>
            </a:r>
            <a:endParaRPr/>
          </a:p>
          <a:p>
            <a:pPr indent="-213360" lvl="0" marL="438912" rtl="0" algn="l">
              <a:lnSpc>
                <a:spcPct val="100000"/>
              </a:lnSpc>
              <a:spcBef>
                <a:spcPts val="0"/>
              </a:spcBef>
              <a:spcAft>
                <a:spcPts val="0"/>
              </a:spcAft>
              <a:buSzPts val="1680"/>
              <a:buNone/>
            </a:pPr>
            <a:r>
              <a:t/>
            </a:r>
            <a:endParaRPr sz="2100"/>
          </a:p>
          <a:p>
            <a:pPr indent="-320040" lvl="0" marL="438912" rtl="0" algn="l">
              <a:lnSpc>
                <a:spcPct val="100000"/>
              </a:lnSpc>
              <a:spcBef>
                <a:spcPts val="0"/>
              </a:spcBef>
              <a:spcAft>
                <a:spcPts val="0"/>
              </a:spcAft>
              <a:buSzPts val="1680"/>
              <a:buChar char="◼"/>
            </a:pPr>
            <a:r>
              <a:rPr lang="en-US" sz="2100"/>
              <a:t>Hence the image is pre-processed before inputting to the display system of the computer in the following manner: </a:t>
            </a:r>
            <a:r>
              <a:rPr i="1" lang="en-US" sz="2100"/>
              <a:t>s</a:t>
            </a:r>
            <a:r>
              <a:rPr lang="en-US" sz="2100"/>
              <a:t>(</a:t>
            </a:r>
            <a:r>
              <a:rPr i="1" lang="en-US" sz="2100"/>
              <a:t>r</a:t>
            </a:r>
            <a:r>
              <a:rPr lang="en-US" sz="2100"/>
              <a:t>) = (</a:t>
            </a:r>
            <a:r>
              <a:rPr i="1" lang="en-US" sz="2100"/>
              <a:t>r</a:t>
            </a:r>
            <a:r>
              <a:rPr lang="en-US" sz="2100"/>
              <a:t>/</a:t>
            </a:r>
            <a:r>
              <a:rPr i="1" lang="en-US" sz="2100"/>
              <a:t>c</a:t>
            </a:r>
            <a:r>
              <a:rPr lang="en-US" sz="2100"/>
              <a:t>)</a:t>
            </a:r>
            <a:r>
              <a:rPr i="1" lang="en-US" sz="2100"/>
              <a:t> </a:t>
            </a:r>
            <a:r>
              <a:rPr baseline="30000" lang="en-US" sz="2100"/>
              <a:t>1/γ</a:t>
            </a:r>
            <a:r>
              <a:rPr lang="en-US" sz="2100"/>
              <a:t> based on the gamma value (γ) of the display system.</a:t>
            </a:r>
            <a:endParaRPr/>
          </a:p>
          <a:p>
            <a:pPr indent="-213360" lvl="0" marL="438912" rtl="0" algn="l">
              <a:lnSpc>
                <a:spcPct val="100000"/>
              </a:lnSpc>
              <a:spcBef>
                <a:spcPts val="0"/>
              </a:spcBef>
              <a:spcAft>
                <a:spcPts val="0"/>
              </a:spcAft>
              <a:buSzPts val="1680"/>
              <a:buNone/>
            </a:pPr>
            <a:r>
              <a:t/>
            </a:r>
            <a:endParaRPr sz="2100"/>
          </a:p>
          <a:p>
            <a:pPr indent="-320040" lvl="0" marL="438912" rtl="0" algn="l">
              <a:lnSpc>
                <a:spcPct val="100000"/>
              </a:lnSpc>
              <a:spcBef>
                <a:spcPts val="0"/>
              </a:spcBef>
              <a:spcAft>
                <a:spcPts val="0"/>
              </a:spcAft>
              <a:buSzPts val="1680"/>
              <a:buChar char="◼"/>
            </a:pPr>
            <a:r>
              <a:rPr lang="en-US" sz="2100"/>
              <a:t>The output voltage values will be </a:t>
            </a:r>
            <a:r>
              <a:rPr i="1" lang="en-US" sz="2100"/>
              <a:t>cs</a:t>
            </a:r>
            <a:r>
              <a:rPr baseline="30000" lang="en-US" sz="2100"/>
              <a:t>γ</a:t>
            </a:r>
            <a:r>
              <a:rPr lang="en-US" sz="2100"/>
              <a:t> = </a:t>
            </a:r>
            <a:r>
              <a:rPr i="1" lang="en-US" sz="2100"/>
              <a:t>c</a:t>
            </a:r>
            <a:r>
              <a:rPr lang="en-US" sz="2100"/>
              <a:t>[(</a:t>
            </a:r>
            <a:r>
              <a:rPr i="1" lang="en-US" sz="2100"/>
              <a:t>r</a:t>
            </a:r>
            <a:r>
              <a:rPr lang="en-US" sz="2100"/>
              <a:t>/</a:t>
            </a:r>
            <a:r>
              <a:rPr i="1" lang="en-US" sz="2100"/>
              <a:t>c</a:t>
            </a:r>
            <a:r>
              <a:rPr lang="en-US" sz="2100"/>
              <a:t>)</a:t>
            </a:r>
            <a:r>
              <a:rPr i="1" lang="en-US" sz="2100"/>
              <a:t> </a:t>
            </a:r>
            <a:r>
              <a:rPr baseline="30000" lang="en-US" sz="2100"/>
              <a:t>1/γ</a:t>
            </a:r>
            <a:r>
              <a:rPr lang="en-US" sz="2100"/>
              <a:t> ]</a:t>
            </a:r>
            <a:r>
              <a:rPr baseline="30000" lang="en-US" sz="2100"/>
              <a:t> γ</a:t>
            </a:r>
            <a:r>
              <a:rPr lang="en-US" sz="2100"/>
              <a:t> = </a:t>
            </a:r>
            <a:r>
              <a:rPr i="1" lang="en-US" sz="2100"/>
              <a:t>r</a:t>
            </a:r>
            <a:r>
              <a:rPr lang="en-US" sz="2100"/>
              <a:t> as intended to be.</a:t>
            </a:r>
            <a:endParaRPr/>
          </a:p>
          <a:p>
            <a:pPr indent="-213360" lvl="0" marL="438912" rtl="0" algn="l">
              <a:lnSpc>
                <a:spcPct val="100000"/>
              </a:lnSpc>
              <a:spcBef>
                <a:spcPts val="0"/>
              </a:spcBef>
              <a:spcAft>
                <a:spcPts val="0"/>
              </a:spcAft>
              <a:buSzPts val="1680"/>
              <a:buNone/>
            </a:pPr>
            <a:r>
              <a:t/>
            </a:r>
            <a:endParaRPr sz="2100"/>
          </a:p>
          <a:p>
            <a:pPr indent="-320040" lvl="0" marL="438912" rtl="0" algn="l">
              <a:lnSpc>
                <a:spcPct val="100000"/>
              </a:lnSpc>
              <a:spcBef>
                <a:spcPts val="0"/>
              </a:spcBef>
              <a:spcAft>
                <a:spcPts val="0"/>
              </a:spcAft>
              <a:buSzPts val="1680"/>
              <a:buNone/>
            </a:pPr>
            <a:r>
              <a:t/>
            </a:r>
            <a:endParaRPr sz="2100"/>
          </a:p>
        </p:txBody>
      </p:sp>
      <p:sp>
        <p:nvSpPr>
          <p:cNvPr id="206" name="Google Shape;206;p1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0" st="0"/>
                                            </p:txEl>
                                          </p:spTgt>
                                        </p:tgtEl>
                                        <p:attrNameLst>
                                          <p:attrName>style.visibility</p:attrName>
                                        </p:attrNameLst>
                                      </p:cBhvr>
                                      <p:to>
                                        <p:strVal val="visible"/>
                                      </p:to>
                                    </p:set>
                                    <p:animEffect filter="fade" transition="in">
                                      <p:cBhvr>
                                        <p:cTn dur="500"/>
                                        <p:tgtEl>
                                          <p:spTgt spid="2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1" st="1"/>
                                            </p:txEl>
                                          </p:spTgt>
                                        </p:tgtEl>
                                        <p:attrNameLst>
                                          <p:attrName>style.visibility</p:attrName>
                                        </p:attrNameLst>
                                      </p:cBhvr>
                                      <p:to>
                                        <p:strVal val="visible"/>
                                      </p:to>
                                    </p:set>
                                    <p:animEffect filter="fade" transition="in">
                                      <p:cBhvr>
                                        <p:cTn dur="500"/>
                                        <p:tgtEl>
                                          <p:spTgt spid="2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2" st="2"/>
                                            </p:txEl>
                                          </p:spTgt>
                                        </p:tgtEl>
                                        <p:attrNameLst>
                                          <p:attrName>style.visibility</p:attrName>
                                        </p:attrNameLst>
                                      </p:cBhvr>
                                      <p:to>
                                        <p:strVal val="visible"/>
                                      </p:to>
                                    </p:set>
                                    <p:animEffect filter="fade" transition="in">
                                      <p:cBhvr>
                                        <p:cTn dur="500"/>
                                        <p:tgtEl>
                                          <p:spTgt spid="2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3" st="3"/>
                                            </p:txEl>
                                          </p:spTgt>
                                        </p:tgtEl>
                                        <p:attrNameLst>
                                          <p:attrName>style.visibility</p:attrName>
                                        </p:attrNameLst>
                                      </p:cBhvr>
                                      <p:to>
                                        <p:strVal val="visible"/>
                                      </p:to>
                                    </p:set>
                                    <p:animEffect filter="fade" transition="in">
                                      <p:cBhvr>
                                        <p:cTn dur="500"/>
                                        <p:tgtEl>
                                          <p:spTgt spid="2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4" st="4"/>
                                            </p:txEl>
                                          </p:spTgt>
                                        </p:tgtEl>
                                        <p:attrNameLst>
                                          <p:attrName>style.visibility</p:attrName>
                                        </p:attrNameLst>
                                      </p:cBhvr>
                                      <p:to>
                                        <p:strVal val="visible"/>
                                      </p:to>
                                    </p:set>
                                    <p:animEffect filter="fade" transition="in">
                                      <p:cBhvr>
                                        <p:cTn dur="500"/>
                                        <p:tgtEl>
                                          <p:spTgt spid="2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5" st="5"/>
                                            </p:txEl>
                                          </p:spTgt>
                                        </p:tgtEl>
                                        <p:attrNameLst>
                                          <p:attrName>style.visibility</p:attrName>
                                        </p:attrNameLst>
                                      </p:cBhvr>
                                      <p:to>
                                        <p:strVal val="visible"/>
                                      </p:to>
                                    </p:set>
                                    <p:animEffect filter="fade" transition="in">
                                      <p:cBhvr>
                                        <p:cTn dur="500"/>
                                        <p:tgtEl>
                                          <p:spTgt spid="20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6" st="6"/>
                                            </p:txEl>
                                          </p:spTgt>
                                        </p:tgtEl>
                                        <p:attrNameLst>
                                          <p:attrName>style.visibility</p:attrName>
                                        </p:attrNameLst>
                                      </p:cBhvr>
                                      <p:to>
                                        <p:strVal val="visible"/>
                                      </p:to>
                                    </p:set>
                                    <p:animEffect filter="fade" transition="in">
                                      <p:cBhvr>
                                        <p:cTn dur="500"/>
                                        <p:tgtEl>
                                          <p:spTgt spid="20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7" st="7"/>
                                            </p:txEl>
                                          </p:spTgt>
                                        </p:tgtEl>
                                        <p:attrNameLst>
                                          <p:attrName>style.visibility</p:attrName>
                                        </p:attrNameLst>
                                      </p:cBhvr>
                                      <p:to>
                                        <p:strVal val="visible"/>
                                      </p:to>
                                    </p:set>
                                    <p:animEffect filter="fade" transition="in">
                                      <p:cBhvr>
                                        <p:cTn dur="500"/>
                                        <p:tgtEl>
                                          <p:spTgt spid="20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8" st="8"/>
                                            </p:txEl>
                                          </p:spTgt>
                                        </p:tgtEl>
                                        <p:attrNameLst>
                                          <p:attrName>style.visibility</p:attrName>
                                        </p:attrNameLst>
                                      </p:cBhvr>
                                      <p:to>
                                        <p:strVal val="visible"/>
                                      </p:to>
                                    </p:set>
                                    <p:animEffect filter="fade" transition="in">
                                      <p:cBhvr>
                                        <p:cTn dur="500"/>
                                        <p:tgtEl>
                                          <p:spTgt spid="20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9" st="9"/>
                                            </p:txEl>
                                          </p:spTgt>
                                        </p:tgtEl>
                                        <p:attrNameLst>
                                          <p:attrName>style.visibility</p:attrName>
                                        </p:attrNameLst>
                                      </p:cBhvr>
                                      <p:to>
                                        <p:strVal val="visible"/>
                                      </p:to>
                                    </p:set>
                                    <p:animEffect filter="fade" transition="in">
                                      <p:cBhvr>
                                        <p:cTn dur="500"/>
                                        <p:tgtEl>
                                          <p:spTgt spid="20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10" st="10"/>
                                            </p:txEl>
                                          </p:spTgt>
                                        </p:tgtEl>
                                        <p:attrNameLst>
                                          <p:attrName>style.visibility</p:attrName>
                                        </p:attrNameLst>
                                      </p:cBhvr>
                                      <p:to>
                                        <p:strVal val="visible"/>
                                      </p:to>
                                    </p:set>
                                    <p:animEffect filter="fade" transition="in">
                                      <p:cBhvr>
                                        <p:cTn dur="500"/>
                                        <p:tgtEl>
                                          <p:spTgt spid="205">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2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ttps://homepages.inf.ed.ac.uk/rbf/CVonline/LOCAL_COPIES/MANDUCHI1/kitten-orig.gif" id="1203" name="Google Shape;1203;p128"/>
          <p:cNvPicPr preferRelativeResize="0"/>
          <p:nvPr/>
        </p:nvPicPr>
        <p:blipFill rotWithShape="1">
          <a:blip r:embed="rId3">
            <a:alphaModFix/>
          </a:blip>
          <a:srcRect b="0" l="0" r="0" t="0"/>
          <a:stretch/>
        </p:blipFill>
        <p:spPr>
          <a:xfrm>
            <a:off x="0" y="0"/>
            <a:ext cx="2124075" cy="2324100"/>
          </a:xfrm>
          <a:prstGeom prst="rect">
            <a:avLst/>
          </a:prstGeom>
          <a:noFill/>
          <a:ln>
            <a:noFill/>
          </a:ln>
        </p:spPr>
      </p:pic>
      <p:pic>
        <p:nvPicPr>
          <p:cNvPr descr="https://homepages.inf.ed.ac.uk/rbf/CVonline/LOCAL_COPIES/MANDUCHI1/kitten-filt.gif" id="1204" name="Google Shape;1204;p128"/>
          <p:cNvPicPr preferRelativeResize="0"/>
          <p:nvPr/>
        </p:nvPicPr>
        <p:blipFill rotWithShape="1">
          <a:blip r:embed="rId4">
            <a:alphaModFix/>
          </a:blip>
          <a:srcRect b="0" l="0" r="0" t="0"/>
          <a:stretch/>
        </p:blipFill>
        <p:spPr>
          <a:xfrm>
            <a:off x="2209800" y="0"/>
            <a:ext cx="2124075" cy="2324100"/>
          </a:xfrm>
          <a:prstGeom prst="rect">
            <a:avLst/>
          </a:prstGeom>
          <a:noFill/>
          <a:ln>
            <a:noFill/>
          </a:ln>
        </p:spPr>
      </p:pic>
      <p:pic>
        <p:nvPicPr>
          <p:cNvPr descr="https://homepages.inf.ed.ac.uk/rbf/CVonline/LOCAL_COPIES/MANDUCHI1/snack-orig.gif" id="1205" name="Google Shape;1205;p128"/>
          <p:cNvPicPr preferRelativeResize="0"/>
          <p:nvPr/>
        </p:nvPicPr>
        <p:blipFill rotWithShape="1">
          <a:blip r:embed="rId5">
            <a:alphaModFix/>
          </a:blip>
          <a:srcRect b="0" l="0" r="0" t="0"/>
          <a:stretch/>
        </p:blipFill>
        <p:spPr>
          <a:xfrm>
            <a:off x="0" y="2286000"/>
            <a:ext cx="3171825" cy="2114550"/>
          </a:xfrm>
          <a:prstGeom prst="rect">
            <a:avLst/>
          </a:prstGeom>
          <a:noFill/>
          <a:ln>
            <a:noFill/>
          </a:ln>
        </p:spPr>
      </p:pic>
      <p:pic>
        <p:nvPicPr>
          <p:cNvPr descr="https://homepages.inf.ed.ac.uk/rbf/CVonline/LOCAL_COPIES/MANDUCHI1/snack-filt.gif" id="1206" name="Google Shape;1206;p128"/>
          <p:cNvPicPr preferRelativeResize="0"/>
          <p:nvPr/>
        </p:nvPicPr>
        <p:blipFill rotWithShape="1">
          <a:blip r:embed="rId6">
            <a:alphaModFix/>
          </a:blip>
          <a:srcRect b="0" l="0" r="0" t="0"/>
          <a:stretch/>
        </p:blipFill>
        <p:spPr>
          <a:xfrm>
            <a:off x="3200400" y="2286000"/>
            <a:ext cx="3171825" cy="2114550"/>
          </a:xfrm>
          <a:prstGeom prst="rect">
            <a:avLst/>
          </a:prstGeom>
          <a:noFill/>
          <a:ln>
            <a:noFill/>
          </a:ln>
        </p:spPr>
      </p:pic>
      <p:pic>
        <p:nvPicPr>
          <p:cNvPr descr="https://homepages.inf.ed.ac.uk/rbf/CVonline/LOCAL_COPIES/MANDUCHI1/onions-orig.gif" id="1207" name="Google Shape;1207;p128"/>
          <p:cNvPicPr preferRelativeResize="0"/>
          <p:nvPr/>
        </p:nvPicPr>
        <p:blipFill rotWithShape="1">
          <a:blip r:embed="rId7">
            <a:alphaModFix/>
          </a:blip>
          <a:srcRect b="0" l="0" r="0" t="0"/>
          <a:stretch/>
        </p:blipFill>
        <p:spPr>
          <a:xfrm>
            <a:off x="0" y="4757437"/>
            <a:ext cx="2562225" cy="2100563"/>
          </a:xfrm>
          <a:prstGeom prst="rect">
            <a:avLst/>
          </a:prstGeom>
          <a:noFill/>
          <a:ln>
            <a:noFill/>
          </a:ln>
        </p:spPr>
      </p:pic>
      <p:pic>
        <p:nvPicPr>
          <p:cNvPr descr="https://homepages.inf.ed.ac.uk/rbf/CVonline/LOCAL_COPIES/MANDUCHI1/onions-filt.gif" id="1208" name="Google Shape;1208;p128"/>
          <p:cNvPicPr preferRelativeResize="0"/>
          <p:nvPr/>
        </p:nvPicPr>
        <p:blipFill rotWithShape="1">
          <a:blip r:embed="rId8">
            <a:alphaModFix/>
          </a:blip>
          <a:srcRect b="0" l="0" r="0" t="0"/>
          <a:stretch/>
        </p:blipFill>
        <p:spPr>
          <a:xfrm>
            <a:off x="2667000" y="4724401"/>
            <a:ext cx="2602523" cy="2133600"/>
          </a:xfrm>
          <a:prstGeom prst="rect">
            <a:avLst/>
          </a:prstGeom>
          <a:noFill/>
          <a:ln>
            <a:noFill/>
          </a:ln>
        </p:spPr>
      </p:pic>
      <p:sp>
        <p:nvSpPr>
          <p:cNvPr id="1209" name="Google Shape;1209;p128"/>
          <p:cNvSpPr/>
          <p:nvPr/>
        </p:nvSpPr>
        <p:spPr>
          <a:xfrm>
            <a:off x="4419600" y="228600"/>
            <a:ext cx="45720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9">
                  <a:extLst>
                    <a:ext uri="{A12FA001-AC4F-418D-AE19-62706E023703}">
                      <ahyp:hlinkClr val="tx"/>
                    </a:ext>
                  </a:extLst>
                </a:hlinkClick>
              </a:rPr>
              <a:t>https://homepages.inf.ed.ac.uk/rbf/CVonline/LOCAL_COPIES/MANDUCHI1/Bilateral_Filtering.html</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29"/>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Bilateral filter implementation</a:t>
            </a:r>
            <a:endParaRPr/>
          </a:p>
        </p:txBody>
      </p:sp>
      <p:sp>
        <p:nvSpPr>
          <p:cNvPr id="1215" name="Google Shape;1215;p129"/>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lnSpcReduction="10000"/>
          </a:bodyPr>
          <a:lstStyle/>
          <a:p>
            <a:pPr indent="-320040" lvl="0" marL="438912" rtl="0" algn="l">
              <a:lnSpc>
                <a:spcPct val="100000"/>
              </a:lnSpc>
              <a:spcBef>
                <a:spcPts val="0"/>
              </a:spcBef>
              <a:spcAft>
                <a:spcPts val="0"/>
              </a:spcAft>
              <a:buSzPts val="2560"/>
              <a:buChar char="◼"/>
            </a:pPr>
            <a:r>
              <a:rPr lang="en-US"/>
              <a:t>A bilateral filter cannot be implemented as a convolution for two reasons.</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The weights themselves depend on the intensity values of the original (noisy) image.</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The weights change from pixel to pixel.</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Thus the filter is neither linear nor space-invariant</a:t>
            </a:r>
            <a:endParaRPr/>
          </a:p>
        </p:txBody>
      </p:sp>
      <p:sp>
        <p:nvSpPr>
          <p:cNvPr id="1216" name="Google Shape;1216;p12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30"/>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Cross-bilateral filter</a:t>
            </a:r>
            <a:endParaRPr/>
          </a:p>
        </p:txBody>
      </p:sp>
      <p:sp>
        <p:nvSpPr>
          <p:cNvPr id="1222" name="Google Shape;1222;p130"/>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Consider a noisy no-flash and a non-noisy flash image of the same scene.</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The latter has changes of color in the scene due to the flash</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Cross-bilateral filter: apply a bilateral filter to the n0-flash image with intensity/range weights from the flash image</a:t>
            </a:r>
            <a:endParaRPr/>
          </a:p>
        </p:txBody>
      </p:sp>
      <p:sp>
        <p:nvSpPr>
          <p:cNvPr id="1223" name="Google Shape;1223;p13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3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229" name="Google Shape;1229;p131"/>
          <p:cNvPicPr preferRelativeResize="0"/>
          <p:nvPr/>
        </p:nvPicPr>
        <p:blipFill rotWithShape="1">
          <a:blip r:embed="rId3">
            <a:alphaModFix/>
          </a:blip>
          <a:srcRect b="0" l="0" r="0" t="0"/>
          <a:stretch/>
        </p:blipFill>
        <p:spPr>
          <a:xfrm>
            <a:off x="0" y="0"/>
            <a:ext cx="9158496" cy="3581400"/>
          </a:xfrm>
          <a:prstGeom prst="rect">
            <a:avLst/>
          </a:prstGeom>
          <a:noFill/>
          <a:ln>
            <a:noFill/>
          </a:ln>
        </p:spPr>
      </p:pic>
      <p:sp>
        <p:nvSpPr>
          <p:cNvPr id="1230" name="Google Shape;1230;p131"/>
          <p:cNvSpPr/>
          <p:nvPr/>
        </p:nvSpPr>
        <p:spPr>
          <a:xfrm>
            <a:off x="152400" y="3733800"/>
            <a:ext cx="293221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http://hhoppe.com/flash.pdf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3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236" name="Google Shape;1236;p132"/>
          <p:cNvPicPr preferRelativeResize="0"/>
          <p:nvPr/>
        </p:nvPicPr>
        <p:blipFill rotWithShape="1">
          <a:blip r:embed="rId3">
            <a:alphaModFix/>
          </a:blip>
          <a:srcRect b="0" l="0" r="0" t="0"/>
          <a:stretch/>
        </p:blipFill>
        <p:spPr>
          <a:xfrm>
            <a:off x="0" y="0"/>
            <a:ext cx="8991600" cy="3519484"/>
          </a:xfrm>
          <a:prstGeom prst="rect">
            <a:avLst/>
          </a:prstGeom>
          <a:noFill/>
          <a:ln>
            <a:noFill/>
          </a:ln>
        </p:spPr>
      </p:pic>
      <p:sp>
        <p:nvSpPr>
          <p:cNvPr id="1237" name="Google Shape;1237;p132"/>
          <p:cNvSpPr/>
          <p:nvPr/>
        </p:nvSpPr>
        <p:spPr>
          <a:xfrm>
            <a:off x="609600" y="3733800"/>
            <a:ext cx="293221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http://hhoppe.com/flash.pdf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3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Staircase effect of the bilateral filter</a:t>
            </a:r>
            <a:endParaRPr/>
          </a:p>
        </p:txBody>
      </p:sp>
      <p:sp>
        <p:nvSpPr>
          <p:cNvPr id="1243" name="Google Shape;1243;p13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244" name="Google Shape;1244;p133"/>
          <p:cNvPicPr preferRelativeResize="0"/>
          <p:nvPr/>
        </p:nvPicPr>
        <p:blipFill rotWithShape="1">
          <a:blip r:embed="rId3">
            <a:alphaModFix/>
          </a:blip>
          <a:srcRect b="0" l="0" r="0" t="0"/>
          <a:stretch/>
        </p:blipFill>
        <p:spPr>
          <a:xfrm>
            <a:off x="422356" y="1219200"/>
            <a:ext cx="7277100" cy="5131288"/>
          </a:xfrm>
          <a:prstGeom prst="rect">
            <a:avLst/>
          </a:prstGeom>
          <a:noFill/>
          <a:ln>
            <a:noFill/>
          </a:ln>
        </p:spPr>
      </p:pic>
      <p:sp>
        <p:nvSpPr>
          <p:cNvPr id="1245" name="Google Shape;1245;p133"/>
          <p:cNvSpPr/>
          <p:nvPr/>
        </p:nvSpPr>
        <p:spPr>
          <a:xfrm>
            <a:off x="0" y="6375466"/>
            <a:ext cx="590875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https://people.csail.mit.edu/sparis/bf_course/course_notes.pdf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34"/>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Staircase effect of the bilateral filter</a:t>
            </a:r>
            <a:endParaRPr/>
          </a:p>
        </p:txBody>
      </p:sp>
      <p:sp>
        <p:nvSpPr>
          <p:cNvPr id="1251" name="Google Shape;1251;p134"/>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The bilateral filter has a tendency to create artificial edges in homogenous regions.</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Why? Look at a 1D example – next slide.</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The signal is locally concave (line joining two points is above the curve).</a:t>
            </a:r>
            <a:endParaRPr/>
          </a:p>
          <a:p>
            <a:pPr indent="-157480" lvl="0" marL="438912" rtl="0" algn="l">
              <a:lnSpc>
                <a:spcPct val="100000"/>
              </a:lnSpc>
              <a:spcBef>
                <a:spcPts val="0"/>
              </a:spcBef>
              <a:spcAft>
                <a:spcPts val="0"/>
              </a:spcAft>
              <a:buSzPts val="2560"/>
              <a:buNone/>
            </a:pPr>
            <a:r>
              <a:t/>
            </a:r>
            <a:endParaRPr/>
          </a:p>
        </p:txBody>
      </p:sp>
      <p:sp>
        <p:nvSpPr>
          <p:cNvPr id="1252" name="Google Shape;1252;p13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3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258" name="Google Shape;1258;p135"/>
          <p:cNvPicPr preferRelativeResize="0"/>
          <p:nvPr/>
        </p:nvPicPr>
        <p:blipFill rotWithShape="1">
          <a:blip r:embed="rId3">
            <a:alphaModFix/>
          </a:blip>
          <a:srcRect b="0" l="0" r="0" t="0"/>
          <a:stretch/>
        </p:blipFill>
        <p:spPr>
          <a:xfrm>
            <a:off x="609600" y="304800"/>
            <a:ext cx="6985896" cy="5124450"/>
          </a:xfrm>
          <a:prstGeom prst="rect">
            <a:avLst/>
          </a:prstGeom>
          <a:noFill/>
          <a:ln>
            <a:noFill/>
          </a:ln>
        </p:spPr>
      </p:pic>
      <p:sp>
        <p:nvSpPr>
          <p:cNvPr id="1259" name="Google Shape;1259;p135"/>
          <p:cNvSpPr/>
          <p:nvPr/>
        </p:nvSpPr>
        <p:spPr>
          <a:xfrm>
            <a:off x="1676400" y="5638800"/>
            <a:ext cx="655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https://hal.archives-ouvertes.fr/hal-00271143/document</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36"/>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Staircase effect of the bilateral filter</a:t>
            </a:r>
            <a:endParaRPr/>
          </a:p>
        </p:txBody>
      </p:sp>
      <p:sp>
        <p:nvSpPr>
          <p:cNvPr id="1265" name="Google Shape;1265;p136"/>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70000" lnSpcReduction="20000"/>
          </a:bodyPr>
          <a:lstStyle/>
          <a:p>
            <a:pPr indent="-320040" lvl="0" marL="438912" rtl="0" algn="l">
              <a:lnSpc>
                <a:spcPct val="100000"/>
              </a:lnSpc>
              <a:spcBef>
                <a:spcPts val="0"/>
              </a:spcBef>
              <a:spcAft>
                <a:spcPts val="0"/>
              </a:spcAft>
              <a:buSzPct val="80000"/>
              <a:buChar char="◼"/>
            </a:pPr>
            <a:r>
              <a:rPr lang="en-US"/>
              <a:t>We are looking at pixels (y) whose intensities are within a range of u(x)-h to u(x)+h where h is approximately 3σ</a:t>
            </a:r>
            <a:r>
              <a:rPr baseline="-25000" lang="en-US"/>
              <a:t>r</a:t>
            </a:r>
            <a:r>
              <a:rPr lang="en-US"/>
              <a:t>.</a:t>
            </a:r>
            <a:endParaRPr/>
          </a:p>
          <a:p>
            <a:pPr indent="-206248"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But the number of points such that u(x)-h &lt; u(y) &lt;= u(x) is more than the number of points for which u(x) &lt; u(y) &lt;= u(x)+h. </a:t>
            </a:r>
            <a:endParaRPr/>
          </a:p>
          <a:p>
            <a:pPr indent="-206248"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So effectively, the filtered intensity value is less than the original intensity value u(x). </a:t>
            </a:r>
            <a:endParaRPr/>
          </a:p>
          <a:p>
            <a:pPr indent="-206248"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For a locally convex signal (line joining two points is below the curve), the filtered intensity value is more than the original value u(x).</a:t>
            </a:r>
            <a:endParaRPr/>
          </a:p>
          <a:p>
            <a:pPr indent="-206248"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At points where convex and concave parts meet (called inflection points), you get an artificial increase in contrast – causing the staircase effect. </a:t>
            </a:r>
            <a:endParaRPr/>
          </a:p>
          <a:p>
            <a:pPr indent="-206248" lvl="0" marL="438912" rtl="0" algn="l">
              <a:lnSpc>
                <a:spcPct val="100000"/>
              </a:lnSpc>
              <a:spcBef>
                <a:spcPts val="0"/>
              </a:spcBef>
              <a:spcAft>
                <a:spcPts val="0"/>
              </a:spcAft>
              <a:buSzPct val="80000"/>
              <a:buNone/>
            </a:pPr>
            <a:r>
              <a:t/>
            </a:r>
            <a:endParaRPr/>
          </a:p>
        </p:txBody>
      </p:sp>
      <p:sp>
        <p:nvSpPr>
          <p:cNvPr id="1266" name="Google Shape;1266;p13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37"/>
          <p:cNvSpPr txBox="1"/>
          <p:nvPr>
            <p:ph type="ctrTitle"/>
          </p:nvPr>
        </p:nvSpPr>
        <p:spPr>
          <a:xfrm>
            <a:off x="685800" y="3355848"/>
            <a:ext cx="8077200" cy="1673352"/>
          </a:xfrm>
          <a:prstGeom prst="rect">
            <a:avLst/>
          </a:prstGeom>
          <a:noFill/>
          <a:ln>
            <a:noFill/>
          </a:ln>
        </p:spPr>
        <p:txBody>
          <a:bodyPr anchorCtr="0" anchor="t" bIns="0" lIns="91425" spcFirstLastPara="1" rIns="45700" wrap="square" tIns="0">
            <a:normAutofit/>
          </a:bodyPr>
          <a:lstStyle/>
          <a:p>
            <a:pPr indent="0" lvl="0" marL="0" rtl="0" algn="l">
              <a:lnSpc>
                <a:spcPct val="100000"/>
              </a:lnSpc>
              <a:spcBef>
                <a:spcPts val="0"/>
              </a:spcBef>
              <a:spcAft>
                <a:spcPts val="0"/>
              </a:spcAft>
              <a:buClr>
                <a:srgbClr val="FFC700"/>
              </a:buClr>
              <a:buSzPts val="4700"/>
              <a:buFont typeface="Corbel"/>
              <a:buNone/>
            </a:pPr>
            <a:r>
              <a:rPr lang="en-US"/>
              <a:t>Bokeh Filters</a:t>
            </a:r>
            <a:endParaRPr/>
          </a:p>
        </p:txBody>
      </p:sp>
      <p:sp>
        <p:nvSpPr>
          <p:cNvPr id="1272" name="Google Shape;1272;p137"/>
          <p:cNvSpPr txBox="1"/>
          <p:nvPr>
            <p:ph idx="1" type="subTitle"/>
          </p:nvPr>
        </p:nvSpPr>
        <p:spPr>
          <a:xfrm>
            <a:off x="685800" y="1828800"/>
            <a:ext cx="8077200" cy="1499616"/>
          </a:xfrm>
          <a:prstGeom prst="rect">
            <a:avLst/>
          </a:prstGeom>
          <a:noFill/>
          <a:ln>
            <a:noFill/>
          </a:ln>
        </p:spPr>
        <p:txBody>
          <a:bodyPr anchorCtr="0" anchor="b" bIns="0" lIns="118850" spcFirstLastPara="1" rIns="45700" wrap="square" tIns="0">
            <a:normAutofit/>
          </a:bodyPr>
          <a:lstStyle/>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12" name="Google Shape;212;p14"/>
          <p:cNvPicPr preferRelativeResize="0"/>
          <p:nvPr/>
        </p:nvPicPr>
        <p:blipFill rotWithShape="1">
          <a:blip r:embed="rId3">
            <a:alphaModFix/>
          </a:blip>
          <a:srcRect b="0" l="0" r="0" t="0"/>
          <a:stretch/>
        </p:blipFill>
        <p:spPr>
          <a:xfrm>
            <a:off x="914400" y="116813"/>
            <a:ext cx="5534025" cy="5822025"/>
          </a:xfrm>
          <a:prstGeom prst="rect">
            <a:avLst/>
          </a:prstGeom>
          <a:noFill/>
          <a:ln>
            <a:noFill/>
          </a:ln>
        </p:spPr>
      </p:pic>
      <p:pic>
        <p:nvPicPr>
          <p:cNvPr id="213" name="Google Shape;213;p14"/>
          <p:cNvPicPr preferRelativeResize="0"/>
          <p:nvPr/>
        </p:nvPicPr>
        <p:blipFill rotWithShape="1">
          <a:blip r:embed="rId4">
            <a:alphaModFix/>
          </a:blip>
          <a:srcRect b="0" l="0" r="0" t="0"/>
          <a:stretch/>
        </p:blipFill>
        <p:spPr>
          <a:xfrm>
            <a:off x="6477000" y="228600"/>
            <a:ext cx="1524183" cy="309489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38"/>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Bokeh filters</a:t>
            </a:r>
            <a:endParaRPr/>
          </a:p>
        </p:txBody>
      </p:sp>
      <p:sp>
        <p:nvSpPr>
          <p:cNvPr id="1278" name="Google Shape;1278;p138"/>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Bokeh is an effect in photography where the main object is in focus and the rest of the scene is severely defocussed.</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This produces a pleasing aesthetic effect. </a:t>
            </a:r>
            <a:endParaRPr/>
          </a:p>
        </p:txBody>
      </p:sp>
      <p:sp>
        <p:nvSpPr>
          <p:cNvPr id="1279" name="Google Shape;1279;p13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3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ttps://upload.wikimedia.org/wikipedia/commons/8/8a/Josefina_with_Bokeh.jpg" id="1285" name="Google Shape;1285;p139"/>
          <p:cNvPicPr preferRelativeResize="0"/>
          <p:nvPr/>
        </p:nvPicPr>
        <p:blipFill rotWithShape="1">
          <a:blip r:embed="rId3">
            <a:alphaModFix/>
          </a:blip>
          <a:srcRect b="0" l="0" r="0" t="0"/>
          <a:stretch/>
        </p:blipFill>
        <p:spPr>
          <a:xfrm>
            <a:off x="0" y="0"/>
            <a:ext cx="8115300" cy="5410200"/>
          </a:xfrm>
          <a:prstGeom prst="rect">
            <a:avLst/>
          </a:prstGeom>
          <a:noFill/>
          <a:ln>
            <a:noFill/>
          </a:ln>
        </p:spPr>
      </p:pic>
      <p:sp>
        <p:nvSpPr>
          <p:cNvPr id="1286" name="Google Shape;1286;p139"/>
          <p:cNvSpPr/>
          <p:nvPr/>
        </p:nvSpPr>
        <p:spPr>
          <a:xfrm>
            <a:off x="228600" y="5562600"/>
            <a:ext cx="4572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https://en.wikipedia.org/wiki/Bokeh#/media/File:Josefina_with_Bokeh.jpg</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14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ttps://upload.wikimedia.org/wikipedia/commons/4/40/Bahnhof_Dortmund_Brackel_Spiegeltele_DSC02359_smial_wp.jpg" id="1292" name="Google Shape;1292;p140"/>
          <p:cNvPicPr preferRelativeResize="0"/>
          <p:nvPr/>
        </p:nvPicPr>
        <p:blipFill rotWithShape="1">
          <a:blip r:embed="rId3">
            <a:alphaModFix/>
          </a:blip>
          <a:srcRect b="0" l="0" r="0" t="0"/>
          <a:stretch/>
        </p:blipFill>
        <p:spPr>
          <a:xfrm>
            <a:off x="0" y="0"/>
            <a:ext cx="8686800" cy="5675376"/>
          </a:xfrm>
          <a:prstGeom prst="rect">
            <a:avLst/>
          </a:prstGeom>
          <a:noFill/>
          <a:ln>
            <a:noFill/>
          </a:ln>
        </p:spPr>
      </p:pic>
      <p:sp>
        <p:nvSpPr>
          <p:cNvPr id="1293" name="Google Shape;1293;p140"/>
          <p:cNvSpPr/>
          <p:nvPr/>
        </p:nvSpPr>
        <p:spPr>
          <a:xfrm>
            <a:off x="1676400" y="5867400"/>
            <a:ext cx="362150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https://en.wikipedia.org/wiki/Bokeh</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41"/>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Bokeh</a:t>
            </a:r>
            <a:endParaRPr/>
          </a:p>
        </p:txBody>
      </p:sp>
      <p:sp>
        <p:nvSpPr>
          <p:cNvPr id="1299" name="Google Shape;1299;p141"/>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The amount of blur is depth dependent. </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Certain areas are in focus, the rest are not and lie in a “circle of confusion”.</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The depth of field of a camera is the region where the circle of confusion has a size less than the resolution of the human eye.</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p:txBody>
      </p:sp>
      <p:sp>
        <p:nvSpPr>
          <p:cNvPr id="1300" name="Google Shape;1300;p14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4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ttps://upload.wikimedia.org/wikipedia/commons/thumb/3/3f/Circles_of_confusion_lens_diagram.svg/280px-Circles_of_confusion_lens_diagram.svg.png" id="1306" name="Google Shape;1306;p142"/>
          <p:cNvPicPr preferRelativeResize="0"/>
          <p:nvPr/>
        </p:nvPicPr>
        <p:blipFill rotWithShape="1">
          <a:blip r:embed="rId3">
            <a:alphaModFix/>
          </a:blip>
          <a:srcRect b="0" l="0" r="0" t="0"/>
          <a:stretch/>
        </p:blipFill>
        <p:spPr>
          <a:xfrm>
            <a:off x="0" y="152400"/>
            <a:ext cx="4343400" cy="3614331"/>
          </a:xfrm>
          <a:prstGeom prst="rect">
            <a:avLst/>
          </a:prstGeom>
          <a:noFill/>
          <a:ln>
            <a:noFill/>
          </a:ln>
        </p:spPr>
      </p:pic>
      <p:pic>
        <p:nvPicPr>
          <p:cNvPr descr="https://upload.wikimedia.org/wikipedia/commons/3/38/DOF-ShallowDepthofField.jpg" id="1307" name="Google Shape;1307;p142"/>
          <p:cNvPicPr preferRelativeResize="0"/>
          <p:nvPr/>
        </p:nvPicPr>
        <p:blipFill rotWithShape="1">
          <a:blip r:embed="rId4">
            <a:alphaModFix/>
          </a:blip>
          <a:srcRect b="0" l="0" r="0" t="0"/>
          <a:stretch/>
        </p:blipFill>
        <p:spPr>
          <a:xfrm>
            <a:off x="4724400" y="152400"/>
            <a:ext cx="4162425" cy="2993439"/>
          </a:xfrm>
          <a:prstGeom prst="rect">
            <a:avLst/>
          </a:prstGeom>
          <a:noFill/>
          <a:ln>
            <a:noFill/>
          </a:ln>
        </p:spPr>
      </p:pic>
      <p:sp>
        <p:nvSpPr>
          <p:cNvPr id="1308" name="Google Shape;1308;p142"/>
          <p:cNvSpPr txBox="1"/>
          <p:nvPr/>
        </p:nvSpPr>
        <p:spPr>
          <a:xfrm>
            <a:off x="4876800" y="3352800"/>
            <a:ext cx="2514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Shallow depth of field</a:t>
            </a:r>
            <a:endParaRPr b="0" i="0" sz="1800" u="none" cap="none" strike="noStrike">
              <a:solidFill>
                <a:schemeClr val="dk1"/>
              </a:solidFill>
              <a:latin typeface="Corbel"/>
              <a:ea typeface="Corbel"/>
              <a:cs typeface="Corbel"/>
              <a:sym typeface="Corbel"/>
            </a:endParaRPr>
          </a:p>
        </p:txBody>
      </p:sp>
      <p:sp>
        <p:nvSpPr>
          <p:cNvPr id="1309" name="Google Shape;1309;p142"/>
          <p:cNvSpPr/>
          <p:nvPr/>
        </p:nvSpPr>
        <p:spPr>
          <a:xfrm>
            <a:off x="2362200" y="4114800"/>
            <a:ext cx="362150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5">
                  <a:extLst>
                    <a:ext uri="{A12FA001-AC4F-418D-AE19-62706E023703}">
                      <ahyp:hlinkClr val="tx"/>
                    </a:ext>
                  </a:extLst>
                </a:hlinkClick>
              </a:rPr>
              <a:t>https://en.wikipedia.org/wiki/Bokeh</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4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Bokeh</a:t>
            </a:r>
            <a:endParaRPr/>
          </a:p>
        </p:txBody>
      </p:sp>
      <p:sp>
        <p:nvSpPr>
          <p:cNvPr id="1315" name="Google Shape;1315;p143"/>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62500" lnSpcReduction="20000"/>
          </a:bodyPr>
          <a:lstStyle/>
          <a:p>
            <a:pPr indent="-320040" lvl="0" marL="438912" rtl="0" algn="l">
              <a:lnSpc>
                <a:spcPct val="100000"/>
              </a:lnSpc>
              <a:spcBef>
                <a:spcPts val="0"/>
              </a:spcBef>
              <a:spcAft>
                <a:spcPts val="0"/>
              </a:spcAft>
              <a:buSzPct val="80000"/>
              <a:buChar char="◼"/>
            </a:pPr>
            <a:r>
              <a:rPr lang="en-US"/>
              <a:t>Bokeh characteristics may be quantified by examining the image's </a:t>
            </a:r>
            <a:r>
              <a:rPr lang="en-US" u="sng">
                <a:solidFill>
                  <a:schemeClr val="hlink"/>
                </a:solidFill>
                <a:hlinkClick r:id="rId3"/>
              </a:rPr>
              <a:t>circle of confusion</a:t>
            </a:r>
            <a:r>
              <a:rPr lang="en-US"/>
              <a:t>. In out-of-focus areas, each point of light becomes an image of the aperture, generally a more or less round disc. </a:t>
            </a:r>
            <a:endParaRPr/>
          </a:p>
          <a:p>
            <a:pPr indent="-218440"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Bokeh can be simulated by </a:t>
            </a:r>
            <a:r>
              <a:rPr lang="en-US" u="sng">
                <a:solidFill>
                  <a:schemeClr val="hlink"/>
                </a:solidFill>
                <a:hlinkClick r:id="rId4"/>
              </a:rPr>
              <a:t>convolving</a:t>
            </a:r>
            <a:r>
              <a:rPr lang="en-US"/>
              <a:t> the image with a </a:t>
            </a:r>
            <a:r>
              <a:rPr lang="en-US" u="sng">
                <a:solidFill>
                  <a:schemeClr val="hlink"/>
                </a:solidFill>
                <a:hlinkClick r:id="rId5"/>
              </a:rPr>
              <a:t>kernel</a:t>
            </a:r>
            <a:r>
              <a:rPr lang="en-US"/>
              <a:t> that corresponds to the image of an out-of-focus point source taken with a real camera. </a:t>
            </a:r>
            <a:endParaRPr/>
          </a:p>
          <a:p>
            <a:pPr indent="-218440"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Unlike conventional convolution, this convolution has a kernel that depends on the distance of each image point and – at least in principle – has to include image points that are occluded by objects in the foreground.</a:t>
            </a:r>
            <a:r>
              <a:rPr baseline="30000" lang="en-US" u="sng">
                <a:solidFill>
                  <a:schemeClr val="hlink"/>
                </a:solidFill>
                <a:hlinkClick r:id="rId6"/>
              </a:rPr>
              <a:t>[28]</a:t>
            </a:r>
            <a:r>
              <a:rPr lang="en-US"/>
              <a:t> </a:t>
            </a:r>
            <a:endParaRPr/>
          </a:p>
          <a:p>
            <a:pPr indent="-218440"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Also, bokeh is not just any blur. To a first approximation, defocus blur is convolution by a uniform </a:t>
            </a:r>
            <a:r>
              <a:rPr lang="en-US" u="sng">
                <a:solidFill>
                  <a:schemeClr val="hlink"/>
                </a:solidFill>
                <a:hlinkClick r:id="rId7"/>
              </a:rPr>
              <a:t>disk</a:t>
            </a:r>
            <a:r>
              <a:rPr lang="en-US"/>
              <a:t>, a more computationally intensive operation than the "standard" </a:t>
            </a:r>
            <a:r>
              <a:rPr lang="en-US" u="sng">
                <a:solidFill>
                  <a:schemeClr val="hlink"/>
                </a:solidFill>
                <a:hlinkClick r:id="rId8"/>
              </a:rPr>
              <a:t>Gaussian blur</a:t>
            </a:r>
            <a:r>
              <a:rPr lang="en-US"/>
              <a:t>; the former produces sharp circles around highlights whereas the latter is a much softer effect.</a:t>
            </a:r>
            <a:endParaRPr/>
          </a:p>
          <a:p>
            <a:pPr indent="-218440" lvl="0" marL="438912" rtl="0" algn="l">
              <a:lnSpc>
                <a:spcPct val="100000"/>
              </a:lnSpc>
              <a:spcBef>
                <a:spcPts val="0"/>
              </a:spcBef>
              <a:spcAft>
                <a:spcPts val="0"/>
              </a:spcAft>
              <a:buSzPct val="80000"/>
              <a:buNone/>
            </a:pPr>
            <a:r>
              <a:t/>
            </a:r>
            <a:endParaRPr/>
          </a:p>
          <a:p>
            <a:pPr indent="-218440" lvl="0" marL="438912" rtl="0" algn="l">
              <a:lnSpc>
                <a:spcPct val="100000"/>
              </a:lnSpc>
              <a:spcBef>
                <a:spcPts val="0"/>
              </a:spcBef>
              <a:spcAft>
                <a:spcPts val="0"/>
              </a:spcAft>
              <a:buSzPct val="80000"/>
              <a:buNone/>
            </a:pPr>
            <a:r>
              <a:t/>
            </a:r>
            <a:endParaRPr/>
          </a:p>
        </p:txBody>
      </p:sp>
      <p:sp>
        <p:nvSpPr>
          <p:cNvPr id="1316" name="Google Shape;1316;p14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4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ttps://upload.wikimedia.org/wikipedia/commons/a/ac/Faux-bokeh-comparison.jpg" id="1322" name="Google Shape;1322;p144"/>
          <p:cNvPicPr preferRelativeResize="0"/>
          <p:nvPr/>
        </p:nvPicPr>
        <p:blipFill rotWithShape="1">
          <a:blip r:embed="rId3">
            <a:alphaModFix/>
          </a:blip>
          <a:srcRect b="0" l="0" r="0" t="0"/>
          <a:stretch/>
        </p:blipFill>
        <p:spPr>
          <a:xfrm>
            <a:off x="0" y="228600"/>
            <a:ext cx="7715250" cy="4191001"/>
          </a:xfrm>
          <a:prstGeom prst="rect">
            <a:avLst/>
          </a:prstGeom>
          <a:noFill/>
          <a:ln>
            <a:noFill/>
          </a:ln>
        </p:spPr>
      </p:pic>
      <p:sp>
        <p:nvSpPr>
          <p:cNvPr id="1323" name="Google Shape;1323;p144"/>
          <p:cNvSpPr/>
          <p:nvPr/>
        </p:nvSpPr>
        <p:spPr>
          <a:xfrm>
            <a:off x="228600" y="4572000"/>
            <a:ext cx="4572000"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From left to right: an original photo with no bokeh or blur; the same photo with synthetic bokeh effect applied to its background; the same photo with </a:t>
            </a: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Gaussian blur</a:t>
            </a:r>
            <a:r>
              <a:rPr b="0" i="0" lang="en-US" sz="1800" u="none" cap="none" strike="noStrike">
                <a:solidFill>
                  <a:schemeClr val="dk1"/>
                </a:solidFill>
                <a:latin typeface="Corbel"/>
                <a:ea typeface="Corbel"/>
                <a:cs typeface="Corbel"/>
                <a:sym typeface="Corbel"/>
              </a:rPr>
              <a:t> applied to its background</a:t>
            </a:r>
            <a:endParaRPr b="0" i="0" sz="1800" u="none" cap="none" strike="noStrike">
              <a:solidFill>
                <a:schemeClr val="dk1"/>
              </a:solidFill>
              <a:latin typeface="Corbel"/>
              <a:ea typeface="Corbel"/>
              <a:cs typeface="Corbel"/>
              <a:sym typeface="Corbel"/>
            </a:endParaRPr>
          </a:p>
        </p:txBody>
      </p:sp>
      <p:sp>
        <p:nvSpPr>
          <p:cNvPr id="1324" name="Google Shape;1324;p144"/>
          <p:cNvSpPr/>
          <p:nvPr/>
        </p:nvSpPr>
        <p:spPr>
          <a:xfrm>
            <a:off x="2514600" y="6248400"/>
            <a:ext cx="362150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5">
                  <a:extLst>
                    <a:ext uri="{A12FA001-AC4F-418D-AE19-62706E023703}">
                      <ahyp:hlinkClr val="tx"/>
                    </a:ext>
                  </a:extLst>
                </a:hlinkClick>
              </a:rPr>
              <a:t>https://en.wikipedia.org/wiki/Bokeh</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4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330" name="Google Shape;1330;p145"/>
          <p:cNvPicPr preferRelativeResize="0"/>
          <p:nvPr/>
        </p:nvPicPr>
        <p:blipFill rotWithShape="1">
          <a:blip r:embed="rId3">
            <a:alphaModFix/>
          </a:blip>
          <a:srcRect b="0" l="0" r="0" t="0"/>
          <a:stretch/>
        </p:blipFill>
        <p:spPr>
          <a:xfrm>
            <a:off x="-14319" y="381000"/>
            <a:ext cx="8145494" cy="5413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5"/>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Power-Law (Gamma) Transformation</a:t>
            </a:r>
            <a:endParaRPr/>
          </a:p>
        </p:txBody>
      </p:sp>
      <p:sp>
        <p:nvSpPr>
          <p:cNvPr id="219" name="Google Shape;219;p15"/>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The aforementioned transformation is called </a:t>
            </a:r>
            <a:r>
              <a:rPr b="1" lang="en-US"/>
              <a:t>gamma correction.</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It is performed internally by the display system (oblivious to the end-user).</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Power-law transformations are also used for general “contrast enhancment” apart from gamma correction. </a:t>
            </a:r>
            <a:endParaRPr/>
          </a:p>
        </p:txBody>
      </p:sp>
      <p:sp>
        <p:nvSpPr>
          <p:cNvPr id="220" name="Google Shape;220;p1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animEffect filter="fade" transition="in">
                                      <p:cBhvr>
                                        <p:cTn dur="500"/>
                                        <p:tgtEl>
                                          <p:spTgt spid="2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 st="1"/>
                                            </p:txEl>
                                          </p:spTgt>
                                        </p:tgtEl>
                                        <p:attrNameLst>
                                          <p:attrName>style.visibility</p:attrName>
                                        </p:attrNameLst>
                                      </p:cBhvr>
                                      <p:to>
                                        <p:strVal val="visible"/>
                                      </p:to>
                                    </p:set>
                                    <p:animEffect filter="fade" transition="in">
                                      <p:cBhvr>
                                        <p:cTn dur="500"/>
                                        <p:tgtEl>
                                          <p:spTgt spid="2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2" st="2"/>
                                            </p:txEl>
                                          </p:spTgt>
                                        </p:tgtEl>
                                        <p:attrNameLst>
                                          <p:attrName>style.visibility</p:attrName>
                                        </p:attrNameLst>
                                      </p:cBhvr>
                                      <p:to>
                                        <p:strVal val="visible"/>
                                      </p:to>
                                    </p:set>
                                    <p:animEffect filter="fade" transition="in">
                                      <p:cBhvr>
                                        <p:cTn dur="500"/>
                                        <p:tgtEl>
                                          <p:spTgt spid="2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3" st="3"/>
                                            </p:txEl>
                                          </p:spTgt>
                                        </p:tgtEl>
                                        <p:attrNameLst>
                                          <p:attrName>style.visibility</p:attrName>
                                        </p:attrNameLst>
                                      </p:cBhvr>
                                      <p:to>
                                        <p:strVal val="visible"/>
                                      </p:to>
                                    </p:set>
                                    <p:animEffect filter="fade" transition="in">
                                      <p:cBhvr>
                                        <p:cTn dur="500"/>
                                        <p:tgtEl>
                                          <p:spTgt spid="2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4" st="4"/>
                                            </p:txEl>
                                          </p:spTgt>
                                        </p:tgtEl>
                                        <p:attrNameLst>
                                          <p:attrName>style.visibility</p:attrName>
                                        </p:attrNameLst>
                                      </p:cBhvr>
                                      <p:to>
                                        <p:strVal val="visible"/>
                                      </p:to>
                                    </p:set>
                                    <p:animEffect filter="fade" transition="in">
                                      <p:cBhvr>
                                        <p:cTn dur="500"/>
                                        <p:tgtEl>
                                          <p:spTgt spid="21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26" name="Google Shape;226;p16"/>
          <p:cNvPicPr preferRelativeResize="0"/>
          <p:nvPr/>
        </p:nvPicPr>
        <p:blipFill rotWithShape="1">
          <a:blip r:embed="rId3">
            <a:alphaModFix/>
          </a:blip>
          <a:srcRect b="0" l="0" r="0" t="0"/>
          <a:stretch/>
        </p:blipFill>
        <p:spPr>
          <a:xfrm>
            <a:off x="468312" y="0"/>
            <a:ext cx="5105400" cy="6643896"/>
          </a:xfrm>
          <a:prstGeom prst="rect">
            <a:avLst/>
          </a:prstGeom>
          <a:noFill/>
          <a:ln>
            <a:noFill/>
          </a:ln>
        </p:spPr>
      </p:pic>
      <p:pic>
        <p:nvPicPr>
          <p:cNvPr id="227" name="Google Shape;227;p16"/>
          <p:cNvPicPr preferRelativeResize="0"/>
          <p:nvPr/>
        </p:nvPicPr>
        <p:blipFill rotWithShape="1">
          <a:blip r:embed="rId4">
            <a:alphaModFix/>
          </a:blip>
          <a:srcRect b="0" l="0" r="0" t="0"/>
          <a:stretch/>
        </p:blipFill>
        <p:spPr>
          <a:xfrm>
            <a:off x="5867400" y="-1"/>
            <a:ext cx="1524000" cy="516081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33" name="Google Shape;233;p17"/>
          <p:cNvPicPr preferRelativeResize="0"/>
          <p:nvPr/>
        </p:nvPicPr>
        <p:blipFill rotWithShape="1">
          <a:blip r:embed="rId3">
            <a:alphaModFix/>
          </a:blip>
          <a:srcRect b="0" l="0" r="0" t="0"/>
          <a:stretch/>
        </p:blipFill>
        <p:spPr>
          <a:xfrm>
            <a:off x="664934" y="104278"/>
            <a:ext cx="6278384" cy="6246813"/>
          </a:xfrm>
          <a:prstGeom prst="rect">
            <a:avLst/>
          </a:prstGeom>
          <a:noFill/>
          <a:ln>
            <a:noFill/>
          </a:ln>
        </p:spPr>
      </p:pic>
      <p:pic>
        <p:nvPicPr>
          <p:cNvPr id="234" name="Google Shape;234;p17"/>
          <p:cNvPicPr preferRelativeResize="0"/>
          <p:nvPr/>
        </p:nvPicPr>
        <p:blipFill rotWithShape="1">
          <a:blip r:embed="rId4">
            <a:alphaModFix/>
          </a:blip>
          <a:srcRect b="0" l="0" r="0" t="0"/>
          <a:stretch/>
        </p:blipFill>
        <p:spPr>
          <a:xfrm>
            <a:off x="7162800" y="228600"/>
            <a:ext cx="1600200" cy="33630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8"/>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Contrast Stretching</a:t>
            </a:r>
            <a:endParaRPr/>
          </a:p>
        </p:txBody>
      </p:sp>
      <p:sp>
        <p:nvSpPr>
          <p:cNvPr id="240" name="Google Shape;240;p18"/>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85000" lnSpcReduction="20000"/>
          </a:bodyPr>
          <a:lstStyle/>
          <a:p>
            <a:pPr indent="-320040" lvl="0" marL="438912" rtl="0" algn="l">
              <a:lnSpc>
                <a:spcPct val="100000"/>
              </a:lnSpc>
              <a:spcBef>
                <a:spcPts val="0"/>
              </a:spcBef>
              <a:spcAft>
                <a:spcPts val="0"/>
              </a:spcAft>
              <a:buSzPct val="80000"/>
              <a:buChar char="◼"/>
            </a:pPr>
            <a:r>
              <a:rPr lang="en-US"/>
              <a:t>Low-contrast images occur due to poor lighting or low dynamic range of the camera sensor.</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Contrast stretching expands the intensity range in an image so that it spans the full intensity range of the display medium. </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For example suppose image I has range from [r</a:t>
            </a:r>
            <a:r>
              <a:rPr baseline="-25000" lang="en-US"/>
              <a:t>min</a:t>
            </a:r>
            <a:r>
              <a:rPr lang="en-US"/>
              <a:t>, r</a:t>
            </a:r>
            <a:r>
              <a:rPr baseline="-25000" lang="en-US"/>
              <a:t>max</a:t>
            </a:r>
            <a:r>
              <a:rPr lang="en-US"/>
              <a:t>] whereas the range of the device is [0,L]. </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In the most basic form of contrast stretching, we perform: s(r) = (L-1)(r- r</a:t>
            </a:r>
            <a:r>
              <a:rPr baseline="-25000" lang="en-US"/>
              <a:t>min</a:t>
            </a:r>
            <a:r>
              <a:rPr lang="en-US"/>
              <a:t>)/(r</a:t>
            </a:r>
            <a:r>
              <a:rPr baseline="-25000" lang="en-US"/>
              <a:t>max</a:t>
            </a:r>
            <a:r>
              <a:rPr lang="en-US"/>
              <a:t>- r</a:t>
            </a:r>
            <a:r>
              <a:rPr baseline="-25000" lang="en-US"/>
              <a:t>min</a:t>
            </a:r>
            <a:r>
              <a:rPr lang="en-US"/>
              <a:t>) so that  r</a:t>
            </a:r>
            <a:r>
              <a:rPr baseline="-25000" lang="en-US"/>
              <a:t>min</a:t>
            </a:r>
            <a:r>
              <a:rPr lang="en-US"/>
              <a:t> is mapped to 0 and r</a:t>
            </a:r>
            <a:r>
              <a:rPr baseline="-25000" lang="en-US"/>
              <a:t>max </a:t>
            </a:r>
            <a:r>
              <a:rPr lang="en-US"/>
              <a:t>is mapped to L-1.</a:t>
            </a:r>
            <a:endParaRPr/>
          </a:p>
        </p:txBody>
      </p:sp>
      <p:sp>
        <p:nvSpPr>
          <p:cNvPr id="241" name="Google Shape;241;p1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0" st="0"/>
                                            </p:txEl>
                                          </p:spTgt>
                                        </p:tgtEl>
                                        <p:attrNameLst>
                                          <p:attrName>style.visibility</p:attrName>
                                        </p:attrNameLst>
                                      </p:cBhvr>
                                      <p:to>
                                        <p:strVal val="visible"/>
                                      </p:to>
                                    </p:set>
                                    <p:animEffect filter="fade" transition="in">
                                      <p:cBhvr>
                                        <p:cTn dur="500"/>
                                        <p:tgtEl>
                                          <p:spTgt spid="2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1" st="1"/>
                                            </p:txEl>
                                          </p:spTgt>
                                        </p:tgtEl>
                                        <p:attrNameLst>
                                          <p:attrName>style.visibility</p:attrName>
                                        </p:attrNameLst>
                                      </p:cBhvr>
                                      <p:to>
                                        <p:strVal val="visible"/>
                                      </p:to>
                                    </p:set>
                                    <p:animEffect filter="fade" transition="in">
                                      <p:cBhvr>
                                        <p:cTn dur="500"/>
                                        <p:tgtEl>
                                          <p:spTgt spid="2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2" st="2"/>
                                            </p:txEl>
                                          </p:spTgt>
                                        </p:tgtEl>
                                        <p:attrNameLst>
                                          <p:attrName>style.visibility</p:attrName>
                                        </p:attrNameLst>
                                      </p:cBhvr>
                                      <p:to>
                                        <p:strVal val="visible"/>
                                      </p:to>
                                    </p:set>
                                    <p:animEffect filter="fade" transition="in">
                                      <p:cBhvr>
                                        <p:cTn dur="500"/>
                                        <p:tgtEl>
                                          <p:spTgt spid="2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3" st="3"/>
                                            </p:txEl>
                                          </p:spTgt>
                                        </p:tgtEl>
                                        <p:attrNameLst>
                                          <p:attrName>style.visibility</p:attrName>
                                        </p:attrNameLst>
                                      </p:cBhvr>
                                      <p:to>
                                        <p:strVal val="visible"/>
                                      </p:to>
                                    </p:set>
                                    <p:animEffect filter="fade" transition="in">
                                      <p:cBhvr>
                                        <p:cTn dur="500"/>
                                        <p:tgtEl>
                                          <p:spTgt spid="2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4" st="4"/>
                                            </p:txEl>
                                          </p:spTgt>
                                        </p:tgtEl>
                                        <p:attrNameLst>
                                          <p:attrName>style.visibility</p:attrName>
                                        </p:attrNameLst>
                                      </p:cBhvr>
                                      <p:to>
                                        <p:strVal val="visible"/>
                                      </p:to>
                                    </p:set>
                                    <p:animEffect filter="fade" transition="in">
                                      <p:cBhvr>
                                        <p:cTn dur="500"/>
                                        <p:tgtEl>
                                          <p:spTgt spid="2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5" st="5"/>
                                            </p:txEl>
                                          </p:spTgt>
                                        </p:tgtEl>
                                        <p:attrNameLst>
                                          <p:attrName>style.visibility</p:attrName>
                                        </p:attrNameLst>
                                      </p:cBhvr>
                                      <p:to>
                                        <p:strVal val="visible"/>
                                      </p:to>
                                    </p:set>
                                    <p:animEffect filter="fade" transition="in">
                                      <p:cBhvr>
                                        <p:cTn dur="500"/>
                                        <p:tgtEl>
                                          <p:spTgt spid="24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6" st="6"/>
                                            </p:txEl>
                                          </p:spTgt>
                                        </p:tgtEl>
                                        <p:attrNameLst>
                                          <p:attrName>style.visibility</p:attrName>
                                        </p:attrNameLst>
                                      </p:cBhvr>
                                      <p:to>
                                        <p:strVal val="visible"/>
                                      </p:to>
                                    </p:set>
                                    <p:animEffect filter="fade" transition="in">
                                      <p:cBhvr>
                                        <p:cTn dur="500"/>
                                        <p:tgtEl>
                                          <p:spTgt spid="24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47" name="Google Shape;247;p19"/>
          <p:cNvPicPr preferRelativeResize="0"/>
          <p:nvPr/>
        </p:nvPicPr>
        <p:blipFill rotWithShape="1">
          <a:blip r:embed="rId3">
            <a:alphaModFix/>
          </a:blip>
          <a:srcRect b="0" l="0" r="0" t="0"/>
          <a:stretch/>
        </p:blipFill>
        <p:spPr>
          <a:xfrm>
            <a:off x="762000" y="533400"/>
            <a:ext cx="5410200" cy="5365853"/>
          </a:xfrm>
          <a:prstGeom prst="rect">
            <a:avLst/>
          </a:prstGeom>
          <a:noFill/>
          <a:ln>
            <a:noFill/>
          </a:ln>
        </p:spPr>
      </p:pic>
      <p:pic>
        <p:nvPicPr>
          <p:cNvPr id="248" name="Google Shape;248;p19"/>
          <p:cNvPicPr preferRelativeResize="0"/>
          <p:nvPr/>
        </p:nvPicPr>
        <p:blipFill rotWithShape="1">
          <a:blip r:embed="rId4">
            <a:alphaModFix/>
          </a:blip>
          <a:srcRect b="0" l="0" r="0" t="0"/>
          <a:stretch/>
        </p:blipFill>
        <p:spPr>
          <a:xfrm>
            <a:off x="6477000" y="533400"/>
            <a:ext cx="1427516" cy="3855983"/>
          </a:xfrm>
          <a:prstGeom prst="rect">
            <a:avLst/>
          </a:prstGeom>
          <a:noFill/>
          <a:ln>
            <a:noFill/>
          </a:ln>
        </p:spPr>
      </p:pic>
      <p:sp>
        <p:nvSpPr>
          <p:cNvPr id="249" name="Google Shape;249;p19"/>
          <p:cNvSpPr txBox="1"/>
          <p:nvPr/>
        </p:nvSpPr>
        <p:spPr>
          <a:xfrm>
            <a:off x="3505200" y="3276600"/>
            <a:ext cx="2667000" cy="2862322"/>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p:txBody>
      </p:sp>
      <p:sp>
        <p:nvSpPr>
          <p:cNvPr id="250" name="Google Shape;250;p19"/>
          <p:cNvSpPr txBox="1"/>
          <p:nvPr/>
        </p:nvSpPr>
        <p:spPr>
          <a:xfrm>
            <a:off x="762000" y="381000"/>
            <a:ext cx="2667000" cy="2862322"/>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p:txBody>
      </p:sp>
      <p:sp>
        <p:nvSpPr>
          <p:cNvPr id="251" name="Google Shape;251;p19"/>
          <p:cNvSpPr txBox="1"/>
          <p:nvPr/>
        </p:nvSpPr>
        <p:spPr>
          <a:xfrm>
            <a:off x="6477000" y="4572000"/>
            <a:ext cx="20574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Ignore the yellowed out images</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Intensity transformations</a:t>
            </a:r>
            <a:endParaRPr/>
          </a:p>
        </p:txBody>
      </p:sp>
      <p:sp>
        <p:nvSpPr>
          <p:cNvPr id="123" name="Google Shape;123;p2"/>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85000" lnSpcReduction="10000"/>
          </a:bodyPr>
          <a:lstStyle/>
          <a:p>
            <a:pPr indent="-320040" lvl="0" marL="438912" rtl="0" algn="l">
              <a:lnSpc>
                <a:spcPct val="100000"/>
              </a:lnSpc>
              <a:spcBef>
                <a:spcPts val="0"/>
              </a:spcBef>
              <a:spcAft>
                <a:spcPts val="0"/>
              </a:spcAft>
              <a:buSzPct val="80000"/>
              <a:buChar char="◼"/>
            </a:pPr>
            <a:r>
              <a:rPr lang="en-US"/>
              <a:t>Consider an image I(x,y).</a:t>
            </a:r>
            <a:endParaRPr/>
          </a:p>
          <a:p>
            <a:pPr indent="-320040" lvl="0" marL="438912" rtl="0" algn="l">
              <a:lnSpc>
                <a:spcPct val="100000"/>
              </a:lnSpc>
              <a:spcBef>
                <a:spcPts val="0"/>
              </a:spcBef>
              <a:spcAft>
                <a:spcPts val="0"/>
              </a:spcAft>
              <a:buSzPct val="80000"/>
              <a:buChar char="◼"/>
            </a:pPr>
            <a:r>
              <a:rPr lang="en-US"/>
              <a:t>An </a:t>
            </a:r>
            <a:r>
              <a:rPr b="1" lang="en-US"/>
              <a:t>intensity transformation</a:t>
            </a:r>
            <a:r>
              <a:rPr lang="en-US"/>
              <a:t> refers to the transformation applied to individual image intensities to yield a transformed image of the form: J(x,y) = T(I(x,y)) where T(.) is a transformation operator.</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For example: J(x,y) = [I(x,y)]</a:t>
            </a:r>
            <a:r>
              <a:rPr baseline="30000" lang="en-US"/>
              <a:t>2</a:t>
            </a:r>
            <a:r>
              <a:rPr lang="en-US"/>
              <a:t> or J(x,y) = I(x,y)-I(x,y+1)</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In the latter case, the transformation makes use of other pixel values, usually from the neighborhood of the pixel (x,y).</a:t>
            </a:r>
            <a:endParaRPr/>
          </a:p>
        </p:txBody>
      </p:sp>
      <p:sp>
        <p:nvSpPr>
          <p:cNvPr id="124" name="Google Shape;124;p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0" st="0"/>
                                            </p:txEl>
                                          </p:spTgt>
                                        </p:tgtEl>
                                        <p:attrNameLst>
                                          <p:attrName>style.visibility</p:attrName>
                                        </p:attrNameLst>
                                      </p:cBhvr>
                                      <p:to>
                                        <p:strVal val="visible"/>
                                      </p:to>
                                    </p:set>
                                    <p:animEffect filter="fade" transition="in">
                                      <p:cBhvr>
                                        <p:cTn dur="500"/>
                                        <p:tgtEl>
                                          <p:spTgt spid="1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1" st="1"/>
                                            </p:txEl>
                                          </p:spTgt>
                                        </p:tgtEl>
                                        <p:attrNameLst>
                                          <p:attrName>style.visibility</p:attrName>
                                        </p:attrNameLst>
                                      </p:cBhvr>
                                      <p:to>
                                        <p:strVal val="visible"/>
                                      </p:to>
                                    </p:set>
                                    <p:animEffect filter="fade" transition="in">
                                      <p:cBhvr>
                                        <p:cTn dur="500"/>
                                        <p:tgtEl>
                                          <p:spTgt spid="1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2" st="2"/>
                                            </p:txEl>
                                          </p:spTgt>
                                        </p:tgtEl>
                                        <p:attrNameLst>
                                          <p:attrName>style.visibility</p:attrName>
                                        </p:attrNameLst>
                                      </p:cBhvr>
                                      <p:to>
                                        <p:strVal val="visible"/>
                                      </p:to>
                                    </p:set>
                                    <p:animEffect filter="fade" transition="in">
                                      <p:cBhvr>
                                        <p:cTn dur="500"/>
                                        <p:tgtEl>
                                          <p:spTgt spid="1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3" st="3"/>
                                            </p:txEl>
                                          </p:spTgt>
                                        </p:tgtEl>
                                        <p:attrNameLst>
                                          <p:attrName>style.visibility</p:attrName>
                                        </p:attrNameLst>
                                      </p:cBhvr>
                                      <p:to>
                                        <p:strVal val="visible"/>
                                      </p:to>
                                    </p:set>
                                    <p:animEffect filter="fade" transition="in">
                                      <p:cBhvr>
                                        <p:cTn dur="500"/>
                                        <p:tgtEl>
                                          <p:spTgt spid="1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4" st="4"/>
                                            </p:txEl>
                                          </p:spTgt>
                                        </p:tgtEl>
                                        <p:attrNameLst>
                                          <p:attrName>style.visibility</p:attrName>
                                        </p:attrNameLst>
                                      </p:cBhvr>
                                      <p:to>
                                        <p:strVal val="visible"/>
                                      </p:to>
                                    </p:set>
                                    <p:animEffect filter="fade" transition="in">
                                      <p:cBhvr>
                                        <p:cTn dur="500"/>
                                        <p:tgtEl>
                                          <p:spTgt spid="12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5" st="5"/>
                                            </p:txEl>
                                          </p:spTgt>
                                        </p:tgtEl>
                                        <p:attrNameLst>
                                          <p:attrName>style.visibility</p:attrName>
                                        </p:attrNameLst>
                                      </p:cBhvr>
                                      <p:to>
                                        <p:strVal val="visible"/>
                                      </p:to>
                                    </p:set>
                                    <p:animEffect filter="fade" transition="in">
                                      <p:cBhvr>
                                        <p:cTn dur="500"/>
                                        <p:tgtEl>
                                          <p:spTgt spid="12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0"/>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Bit-plane slicing</a:t>
            </a:r>
            <a:endParaRPr/>
          </a:p>
        </p:txBody>
      </p:sp>
      <p:sp>
        <p:nvSpPr>
          <p:cNvPr id="257" name="Google Shape;257;p20"/>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Pixel values are usually 8-bit integers in photographic images.</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Thus at each pixel location, we have 8 bits defined. </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Such an image can be considered as being composed of eight 1-bit planes – each plane being a binary image. </a:t>
            </a:r>
            <a:endParaRPr/>
          </a:p>
        </p:txBody>
      </p:sp>
      <p:sp>
        <p:nvSpPr>
          <p:cNvPr id="258" name="Google Shape;258;p2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0" st="0"/>
                                            </p:txEl>
                                          </p:spTgt>
                                        </p:tgtEl>
                                        <p:attrNameLst>
                                          <p:attrName>style.visibility</p:attrName>
                                        </p:attrNameLst>
                                      </p:cBhvr>
                                      <p:to>
                                        <p:strVal val="visible"/>
                                      </p:to>
                                    </p:set>
                                    <p:animEffect filter="fade" transition="in">
                                      <p:cBhvr>
                                        <p:cTn dur="500"/>
                                        <p:tgtEl>
                                          <p:spTgt spid="2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1" st="1"/>
                                            </p:txEl>
                                          </p:spTgt>
                                        </p:tgtEl>
                                        <p:attrNameLst>
                                          <p:attrName>style.visibility</p:attrName>
                                        </p:attrNameLst>
                                      </p:cBhvr>
                                      <p:to>
                                        <p:strVal val="visible"/>
                                      </p:to>
                                    </p:set>
                                    <p:animEffect filter="fade" transition="in">
                                      <p:cBhvr>
                                        <p:cTn dur="500"/>
                                        <p:tgtEl>
                                          <p:spTgt spid="2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2" st="2"/>
                                            </p:txEl>
                                          </p:spTgt>
                                        </p:tgtEl>
                                        <p:attrNameLst>
                                          <p:attrName>style.visibility</p:attrName>
                                        </p:attrNameLst>
                                      </p:cBhvr>
                                      <p:to>
                                        <p:strVal val="visible"/>
                                      </p:to>
                                    </p:set>
                                    <p:animEffect filter="fade" transition="in">
                                      <p:cBhvr>
                                        <p:cTn dur="500"/>
                                        <p:tgtEl>
                                          <p:spTgt spid="2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3" st="3"/>
                                            </p:txEl>
                                          </p:spTgt>
                                        </p:tgtEl>
                                        <p:attrNameLst>
                                          <p:attrName>style.visibility</p:attrName>
                                        </p:attrNameLst>
                                      </p:cBhvr>
                                      <p:to>
                                        <p:strVal val="visible"/>
                                      </p:to>
                                    </p:set>
                                    <p:animEffect filter="fade" transition="in">
                                      <p:cBhvr>
                                        <p:cTn dur="500"/>
                                        <p:tgtEl>
                                          <p:spTgt spid="2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4" st="4"/>
                                            </p:txEl>
                                          </p:spTgt>
                                        </p:tgtEl>
                                        <p:attrNameLst>
                                          <p:attrName>style.visibility</p:attrName>
                                        </p:attrNameLst>
                                      </p:cBhvr>
                                      <p:to>
                                        <p:strVal val="visible"/>
                                      </p:to>
                                    </p:set>
                                    <p:animEffect filter="fade" transition="in">
                                      <p:cBhvr>
                                        <p:cTn dur="500"/>
                                        <p:tgtEl>
                                          <p:spTgt spid="25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64" name="Google Shape;264;p21"/>
          <p:cNvPicPr preferRelativeResize="0"/>
          <p:nvPr/>
        </p:nvPicPr>
        <p:blipFill rotWithShape="1">
          <a:blip r:embed="rId3">
            <a:alphaModFix/>
          </a:blip>
          <a:srcRect b="0" l="0" r="0" t="0"/>
          <a:stretch/>
        </p:blipFill>
        <p:spPr>
          <a:xfrm>
            <a:off x="76200" y="152400"/>
            <a:ext cx="4365625" cy="1695450"/>
          </a:xfrm>
          <a:prstGeom prst="rect">
            <a:avLst/>
          </a:prstGeom>
          <a:noFill/>
          <a:ln>
            <a:noFill/>
          </a:ln>
        </p:spPr>
      </p:pic>
      <p:pic>
        <p:nvPicPr>
          <p:cNvPr id="265" name="Google Shape;265;p21"/>
          <p:cNvPicPr preferRelativeResize="0"/>
          <p:nvPr/>
        </p:nvPicPr>
        <p:blipFill rotWithShape="1">
          <a:blip r:embed="rId4">
            <a:alphaModFix/>
          </a:blip>
          <a:srcRect b="0" l="0" r="0" t="0"/>
          <a:stretch/>
        </p:blipFill>
        <p:spPr>
          <a:xfrm>
            <a:off x="4821238" y="138112"/>
            <a:ext cx="1003300" cy="658813"/>
          </a:xfrm>
          <a:prstGeom prst="rect">
            <a:avLst/>
          </a:prstGeom>
          <a:noFill/>
          <a:ln>
            <a:noFill/>
          </a:ln>
        </p:spPr>
      </p:pic>
      <p:pic>
        <p:nvPicPr>
          <p:cNvPr id="266" name="Google Shape;266;p21"/>
          <p:cNvPicPr preferRelativeResize="0"/>
          <p:nvPr/>
        </p:nvPicPr>
        <p:blipFill rotWithShape="1">
          <a:blip r:embed="rId5">
            <a:alphaModFix/>
          </a:blip>
          <a:srcRect b="0" l="0" r="0" t="0"/>
          <a:stretch/>
        </p:blipFill>
        <p:spPr>
          <a:xfrm>
            <a:off x="533400" y="2044700"/>
            <a:ext cx="7988300" cy="4813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2"/>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Bit slicing</a:t>
            </a:r>
            <a:endParaRPr/>
          </a:p>
        </p:txBody>
      </p:sp>
      <p:sp>
        <p:nvSpPr>
          <p:cNvPr id="272" name="Google Shape;272;p22"/>
          <p:cNvSpPr txBox="1"/>
          <p:nvPr>
            <p:ph idx="1" type="body"/>
          </p:nvPr>
        </p:nvSpPr>
        <p:spPr>
          <a:xfrm>
            <a:off x="381000" y="1524000"/>
            <a:ext cx="8229600" cy="4625609"/>
          </a:xfrm>
          <a:prstGeom prst="rect">
            <a:avLst/>
          </a:prstGeom>
          <a:noFill/>
          <a:ln>
            <a:noFill/>
          </a:ln>
        </p:spPr>
        <p:txBody>
          <a:bodyPr anchorCtr="0" anchor="t" bIns="45700" lIns="54850" spcFirstLastPara="1" rIns="91425" wrap="square" tIns="91425">
            <a:normAutofit fontScale="92500" lnSpcReduction="20000"/>
          </a:bodyPr>
          <a:lstStyle/>
          <a:p>
            <a:pPr indent="-320040" lvl="0" marL="438912" rtl="0" algn="l">
              <a:lnSpc>
                <a:spcPct val="100000"/>
              </a:lnSpc>
              <a:spcBef>
                <a:spcPts val="0"/>
              </a:spcBef>
              <a:spcAft>
                <a:spcPts val="0"/>
              </a:spcAft>
              <a:buSzPct val="80000"/>
              <a:buChar char="◼"/>
            </a:pPr>
            <a:r>
              <a:rPr lang="en-US"/>
              <a:t>From the previous example, we see that the first 4 most significant bits carry most of the image information.</a:t>
            </a:r>
            <a:endParaRPr/>
          </a:p>
          <a:p>
            <a:pPr indent="-169672"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The 4 least significant bits carry less information and mostly subtle texture, even resembling noise.</a:t>
            </a:r>
            <a:endParaRPr/>
          </a:p>
          <a:p>
            <a:pPr indent="-169672"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One can compress an image (with some loss!) by using the most significant bits from Q’ to Q, as follows:</a:t>
            </a:r>
            <a:endParaRPr/>
          </a:p>
          <a:p>
            <a:pPr indent="-169672"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None/>
            </a:pPr>
            <a:r>
              <a:t/>
            </a:r>
            <a:endParaRPr/>
          </a:p>
        </p:txBody>
      </p:sp>
      <p:sp>
        <p:nvSpPr>
          <p:cNvPr id="273" name="Google Shape;273;p2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74" name="Google Shape;274;p22"/>
          <p:cNvPicPr preferRelativeResize="0"/>
          <p:nvPr/>
        </p:nvPicPr>
        <p:blipFill rotWithShape="1">
          <a:blip r:embed="rId3">
            <a:alphaModFix/>
          </a:blip>
          <a:srcRect b="0" l="0" r="0" t="0"/>
          <a:stretch/>
        </p:blipFill>
        <p:spPr>
          <a:xfrm>
            <a:off x="914400" y="5791200"/>
            <a:ext cx="3276600" cy="943660"/>
          </a:xfrm>
          <a:prstGeom prst="rect">
            <a:avLst/>
          </a:prstGeom>
          <a:noFill/>
          <a:ln>
            <a:noFill/>
          </a:ln>
        </p:spPr>
      </p:pic>
      <p:sp>
        <p:nvSpPr>
          <p:cNvPr id="275" name="Google Shape;275;p22"/>
          <p:cNvSpPr txBox="1"/>
          <p:nvPr/>
        </p:nvSpPr>
        <p:spPr>
          <a:xfrm>
            <a:off x="5334000" y="6096000"/>
            <a:ext cx="23622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k-th bit-plane image</a:t>
            </a:r>
            <a:endParaRPr b="0" i="0" sz="1800" u="none" cap="none" strike="noStrike">
              <a:solidFill>
                <a:schemeClr val="dk1"/>
              </a:solidFill>
              <a:latin typeface="Corbel"/>
              <a:ea typeface="Corbel"/>
              <a:cs typeface="Corbel"/>
              <a:sym typeface="Corbel"/>
            </a:endParaRPr>
          </a:p>
        </p:txBody>
      </p:sp>
      <p:cxnSp>
        <p:nvCxnSpPr>
          <p:cNvPr id="276" name="Google Shape;276;p22"/>
          <p:cNvCxnSpPr>
            <a:endCxn id="275" idx="1"/>
          </p:cNvCxnSpPr>
          <p:nvPr/>
        </p:nvCxnSpPr>
        <p:spPr>
          <a:xfrm flipH="1" rot="10800000">
            <a:off x="3657600" y="6286500"/>
            <a:ext cx="1676400" cy="190500"/>
          </a:xfrm>
          <a:prstGeom prst="straightConnector1">
            <a:avLst/>
          </a:prstGeom>
          <a:noFill/>
          <a:ln cap="flat" cmpd="sng" w="63500">
            <a:solidFill>
              <a:srgbClr val="EFAB00"/>
            </a:solidFill>
            <a:prstDash val="solid"/>
            <a:round/>
            <a:headEnd len="sm" w="sm" type="none"/>
            <a:tailEnd len="med" w="med" type="stealth"/>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82" name="Google Shape;282;p23"/>
          <p:cNvPicPr preferRelativeResize="0"/>
          <p:nvPr/>
        </p:nvPicPr>
        <p:blipFill rotWithShape="1">
          <a:blip r:embed="rId3">
            <a:alphaModFix/>
          </a:blip>
          <a:srcRect b="0" l="0" r="0" t="0"/>
          <a:stretch/>
        </p:blipFill>
        <p:spPr>
          <a:xfrm>
            <a:off x="228600" y="152400"/>
            <a:ext cx="8507413" cy="2127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4"/>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Parameter selection in image enhancement</a:t>
            </a:r>
            <a:endParaRPr/>
          </a:p>
        </p:txBody>
      </p:sp>
      <p:sp>
        <p:nvSpPr>
          <p:cNvPr id="288" name="Google Shape;288;p24"/>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All aforementioned techniques are intended to improve the (subjective) visual appeal of the image.</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The choice of various parameters in these techniques (eg: γin power-law) therefore depends on the user.</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It can be considered creative user choice.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p:txBody>
      </p:sp>
      <p:sp>
        <p:nvSpPr>
          <p:cNvPr id="289" name="Google Shape;289;p2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5"/>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Parameter selection in image enchancement</a:t>
            </a:r>
            <a:endParaRPr/>
          </a:p>
        </p:txBody>
      </p:sp>
      <p:sp>
        <p:nvSpPr>
          <p:cNvPr id="295" name="Google Shape;295;p25"/>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Here image enhancement differs from image restoration (which we will study later in a different chapter).</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In the latter, we model a degradation phenomenon (eg: image blurring) and seek to inverts its effect.</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p:txBody>
      </p:sp>
      <p:sp>
        <p:nvSpPr>
          <p:cNvPr id="296" name="Google Shape;296;p2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6"/>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Histogram equalization</a:t>
            </a:r>
            <a:endParaRPr/>
          </a:p>
        </p:txBody>
      </p:sp>
      <p:sp>
        <p:nvSpPr>
          <p:cNvPr id="302" name="Google Shape;302;p26"/>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A method to improve image contrast</a:t>
            </a:r>
            <a:endParaRPr/>
          </a:p>
          <a:p>
            <a:pPr indent="-157480" lvl="0" marL="438912" rtl="0" algn="l">
              <a:lnSpc>
                <a:spcPct val="100000"/>
              </a:lnSpc>
              <a:spcBef>
                <a:spcPts val="0"/>
              </a:spcBef>
              <a:spcAft>
                <a:spcPts val="0"/>
              </a:spcAft>
              <a:buSzPts val="2560"/>
              <a:buNone/>
            </a:pPr>
            <a:r>
              <a:t/>
            </a:r>
            <a:endParaRPr/>
          </a:p>
        </p:txBody>
      </p:sp>
      <p:pic>
        <p:nvPicPr>
          <p:cNvPr descr="http://upload.wikimedia.org/wikipedia/commons/thumb/0/08/Unequalized_Hawkes_Bay_NZ.jpg/300px-Unequalized_Hawkes_Bay_NZ.jpg" id="303" name="Google Shape;303;p26"/>
          <p:cNvPicPr preferRelativeResize="0"/>
          <p:nvPr/>
        </p:nvPicPr>
        <p:blipFill rotWithShape="1">
          <a:blip r:embed="rId3">
            <a:alphaModFix/>
          </a:blip>
          <a:srcRect b="0" l="0" r="0" t="0"/>
          <a:stretch/>
        </p:blipFill>
        <p:spPr>
          <a:xfrm>
            <a:off x="533400" y="2514600"/>
            <a:ext cx="2857500" cy="1905000"/>
          </a:xfrm>
          <a:prstGeom prst="rect">
            <a:avLst/>
          </a:prstGeom>
          <a:noFill/>
          <a:ln>
            <a:noFill/>
          </a:ln>
        </p:spPr>
      </p:pic>
      <p:pic>
        <p:nvPicPr>
          <p:cNvPr descr="http://upload.wikimedia.org/wikipedia/commons/thumb/4/4e/Unequalized_Histogram.svg/300px-Unequalized_Histogram.svg.png" id="304" name="Google Shape;304;p26"/>
          <p:cNvPicPr preferRelativeResize="0"/>
          <p:nvPr/>
        </p:nvPicPr>
        <p:blipFill rotWithShape="1">
          <a:blip r:embed="rId4">
            <a:alphaModFix/>
          </a:blip>
          <a:srcRect b="0" l="0" r="0" t="0"/>
          <a:stretch/>
        </p:blipFill>
        <p:spPr>
          <a:xfrm>
            <a:off x="3810000" y="2515354"/>
            <a:ext cx="2857500" cy="1790701"/>
          </a:xfrm>
          <a:prstGeom prst="rect">
            <a:avLst/>
          </a:prstGeom>
          <a:noFill/>
          <a:ln>
            <a:noFill/>
          </a:ln>
        </p:spPr>
      </p:pic>
      <p:pic>
        <p:nvPicPr>
          <p:cNvPr descr="http://upload.wikimedia.org/wikipedia/commons/thumb/b/bd/Equalized_Hawkes_Bay_NZ.jpg/300px-Equalized_Hawkes_Bay_NZ.jpg" id="305" name="Google Shape;305;p26"/>
          <p:cNvPicPr preferRelativeResize="0"/>
          <p:nvPr/>
        </p:nvPicPr>
        <p:blipFill rotWithShape="1">
          <a:blip r:embed="rId5">
            <a:alphaModFix/>
          </a:blip>
          <a:srcRect b="0" l="0" r="0" t="0"/>
          <a:stretch/>
        </p:blipFill>
        <p:spPr>
          <a:xfrm>
            <a:off x="533400" y="4648200"/>
            <a:ext cx="2857500" cy="1905000"/>
          </a:xfrm>
          <a:prstGeom prst="rect">
            <a:avLst/>
          </a:prstGeom>
          <a:noFill/>
          <a:ln>
            <a:noFill/>
          </a:ln>
        </p:spPr>
      </p:pic>
      <p:pic>
        <p:nvPicPr>
          <p:cNvPr descr="http://upload.wikimedia.org/wikipedia/commons/thumb/3/34/Equalized_Histogram.svg/300px-Equalized_Histogram.svg.png" id="306" name="Google Shape;306;p26"/>
          <p:cNvPicPr preferRelativeResize="0"/>
          <p:nvPr/>
        </p:nvPicPr>
        <p:blipFill rotWithShape="1">
          <a:blip r:embed="rId6">
            <a:alphaModFix/>
          </a:blip>
          <a:srcRect b="0" l="0" r="0" t="0"/>
          <a:stretch/>
        </p:blipFill>
        <p:spPr>
          <a:xfrm>
            <a:off x="3825655" y="4621794"/>
            <a:ext cx="2857500" cy="1885950"/>
          </a:xfrm>
          <a:prstGeom prst="rect">
            <a:avLst/>
          </a:prstGeom>
          <a:noFill/>
          <a:ln>
            <a:noFill/>
          </a:ln>
        </p:spPr>
      </p:pic>
      <p:sp>
        <p:nvSpPr>
          <p:cNvPr id="307" name="Google Shape;307;p26"/>
          <p:cNvSpPr txBox="1"/>
          <p:nvPr/>
        </p:nvSpPr>
        <p:spPr>
          <a:xfrm>
            <a:off x="6672027" y="2971800"/>
            <a:ext cx="22098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Low contrast image: histogram is narrow</a:t>
            </a:r>
            <a:endParaRPr b="0" i="0" sz="1800" u="none" cap="none" strike="noStrike">
              <a:solidFill>
                <a:schemeClr val="dk1"/>
              </a:solidFill>
              <a:latin typeface="Corbel"/>
              <a:ea typeface="Corbel"/>
              <a:cs typeface="Corbel"/>
              <a:sym typeface="Corbel"/>
            </a:endParaRPr>
          </a:p>
        </p:txBody>
      </p:sp>
      <p:sp>
        <p:nvSpPr>
          <p:cNvPr id="308" name="Google Shape;308;p26"/>
          <p:cNvSpPr txBox="1"/>
          <p:nvPr/>
        </p:nvSpPr>
        <p:spPr>
          <a:xfrm>
            <a:off x="6667500" y="4549106"/>
            <a:ext cx="2400300"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High contrast image: histogram is more spread out!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Image has higher dynamic range – details more clearly visible</a:t>
            </a:r>
            <a:endParaRPr b="0" i="0" sz="1800" u="none" cap="none" strike="noStrike">
              <a:solidFill>
                <a:schemeClr val="dk1"/>
              </a:solidFill>
              <a:latin typeface="Corbel"/>
              <a:ea typeface="Corbel"/>
              <a:cs typeface="Corbel"/>
              <a:sym typeface="Corbel"/>
            </a:endParaRPr>
          </a:p>
        </p:txBody>
      </p:sp>
      <p:sp>
        <p:nvSpPr>
          <p:cNvPr id="309" name="Google Shape;309;p26"/>
          <p:cNvSpPr/>
          <p:nvPr/>
        </p:nvSpPr>
        <p:spPr>
          <a:xfrm>
            <a:off x="0" y="0"/>
            <a:ext cx="6400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http://en.wikipedia.org/wiki/Histogram_equalization</a:t>
            </a:r>
            <a:endParaRPr b="0" i="0" sz="1400" u="none" cap="none" strike="noStrike">
              <a:solidFill>
                <a:srgbClr val="000000"/>
              </a:solidFill>
              <a:latin typeface="Arial"/>
              <a:ea typeface="Arial"/>
              <a:cs typeface="Arial"/>
              <a:sym typeface="Arial"/>
            </a:endParaRPr>
          </a:p>
        </p:txBody>
      </p:sp>
      <p:sp>
        <p:nvSpPr>
          <p:cNvPr id="310" name="Google Shape;310;p2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7"/>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Histogram equalization</a:t>
            </a:r>
            <a:endParaRPr/>
          </a:p>
        </p:txBody>
      </p:sp>
      <p:sp>
        <p:nvSpPr>
          <p:cNvPr id="316" name="Google Shape;316;p27"/>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85000" lnSpcReduction="20000"/>
          </a:bodyPr>
          <a:lstStyle/>
          <a:p>
            <a:pPr indent="-320040" lvl="0" marL="438912" rtl="0" algn="l">
              <a:lnSpc>
                <a:spcPct val="100000"/>
              </a:lnSpc>
              <a:spcBef>
                <a:spcPts val="0"/>
              </a:spcBef>
              <a:spcAft>
                <a:spcPts val="0"/>
              </a:spcAft>
              <a:buSzPct val="80000"/>
              <a:buChar char="◼"/>
            </a:pPr>
            <a:r>
              <a:rPr lang="en-US"/>
              <a:t>Seeks to apply an intensity transformation to the pixel intensities of a low-contrast image so as to convert it into one with a (nearly) </a:t>
            </a:r>
            <a:r>
              <a:rPr b="1" lang="en-US"/>
              <a:t>uniform histogram</a:t>
            </a:r>
            <a:r>
              <a:rPr lang="en-US"/>
              <a:t>.</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A uniform histogram is a histogram with Q bins where the probability mass in each bin is 1/Q. </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Principle: images with uniform histogram (or more spread out histograms) will have better contrast.</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Consider </a:t>
            </a:r>
            <a:r>
              <a:rPr i="1" lang="en-US"/>
              <a:t>S</a:t>
            </a:r>
            <a:r>
              <a:rPr lang="en-US"/>
              <a:t> = T(</a:t>
            </a:r>
            <a:r>
              <a:rPr i="1" lang="en-US"/>
              <a:t>R</a:t>
            </a:r>
            <a:r>
              <a:rPr lang="en-US"/>
              <a:t>), where </a:t>
            </a:r>
            <a:r>
              <a:rPr i="1" lang="en-US"/>
              <a:t>R</a:t>
            </a:r>
            <a:r>
              <a:rPr lang="en-US"/>
              <a:t> = random variable standing for intensity in the original image (assume </a:t>
            </a:r>
            <a:r>
              <a:rPr i="1" lang="en-US"/>
              <a:t>r</a:t>
            </a:r>
            <a:r>
              <a:rPr lang="en-US"/>
              <a:t> lies from 0 to L-1). </a:t>
            </a:r>
            <a:endParaRPr/>
          </a:p>
          <a:p>
            <a:pPr indent="-181864" lvl="0" marL="438912" rtl="0" algn="l">
              <a:lnSpc>
                <a:spcPct val="100000"/>
              </a:lnSpc>
              <a:spcBef>
                <a:spcPts val="0"/>
              </a:spcBef>
              <a:spcAft>
                <a:spcPts val="0"/>
              </a:spcAft>
              <a:buSzPct val="80000"/>
              <a:buNone/>
            </a:pPr>
            <a:r>
              <a:t/>
            </a:r>
            <a:endParaRPr/>
          </a:p>
          <a:p>
            <a:pPr indent="-181864" lvl="0" marL="438912" rtl="0" algn="l">
              <a:lnSpc>
                <a:spcPct val="100000"/>
              </a:lnSpc>
              <a:spcBef>
                <a:spcPts val="0"/>
              </a:spcBef>
              <a:spcAft>
                <a:spcPts val="0"/>
              </a:spcAft>
              <a:buSzPct val="80000"/>
              <a:buNone/>
            </a:pPr>
            <a:r>
              <a:t/>
            </a:r>
            <a:endParaRPr/>
          </a:p>
        </p:txBody>
      </p:sp>
      <p:sp>
        <p:nvSpPr>
          <p:cNvPr id="317" name="Google Shape;317;p2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xEl>
                                              <p:pRg end="0" st="0"/>
                                            </p:txEl>
                                          </p:spTgt>
                                        </p:tgtEl>
                                        <p:attrNameLst>
                                          <p:attrName>style.visibility</p:attrName>
                                        </p:attrNameLst>
                                      </p:cBhvr>
                                      <p:to>
                                        <p:strVal val="visible"/>
                                      </p:to>
                                    </p:set>
                                    <p:animEffect filter="fade" transition="in">
                                      <p:cBhvr>
                                        <p:cTn dur="500"/>
                                        <p:tgtEl>
                                          <p:spTgt spid="3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xEl>
                                              <p:pRg end="1" st="1"/>
                                            </p:txEl>
                                          </p:spTgt>
                                        </p:tgtEl>
                                        <p:attrNameLst>
                                          <p:attrName>style.visibility</p:attrName>
                                        </p:attrNameLst>
                                      </p:cBhvr>
                                      <p:to>
                                        <p:strVal val="visible"/>
                                      </p:to>
                                    </p:set>
                                    <p:animEffect filter="fade" transition="in">
                                      <p:cBhvr>
                                        <p:cTn dur="500"/>
                                        <p:tgtEl>
                                          <p:spTgt spid="3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xEl>
                                              <p:pRg end="2" st="2"/>
                                            </p:txEl>
                                          </p:spTgt>
                                        </p:tgtEl>
                                        <p:attrNameLst>
                                          <p:attrName>style.visibility</p:attrName>
                                        </p:attrNameLst>
                                      </p:cBhvr>
                                      <p:to>
                                        <p:strVal val="visible"/>
                                      </p:to>
                                    </p:set>
                                    <p:animEffect filter="fade" transition="in">
                                      <p:cBhvr>
                                        <p:cTn dur="500"/>
                                        <p:tgtEl>
                                          <p:spTgt spid="3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xEl>
                                              <p:pRg end="3" st="3"/>
                                            </p:txEl>
                                          </p:spTgt>
                                        </p:tgtEl>
                                        <p:attrNameLst>
                                          <p:attrName>style.visibility</p:attrName>
                                        </p:attrNameLst>
                                      </p:cBhvr>
                                      <p:to>
                                        <p:strVal val="visible"/>
                                      </p:to>
                                    </p:set>
                                    <p:animEffect filter="fade" transition="in">
                                      <p:cBhvr>
                                        <p:cTn dur="500"/>
                                        <p:tgtEl>
                                          <p:spTgt spid="3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xEl>
                                              <p:pRg end="4" st="4"/>
                                            </p:txEl>
                                          </p:spTgt>
                                        </p:tgtEl>
                                        <p:attrNameLst>
                                          <p:attrName>style.visibility</p:attrName>
                                        </p:attrNameLst>
                                      </p:cBhvr>
                                      <p:to>
                                        <p:strVal val="visible"/>
                                      </p:to>
                                    </p:set>
                                    <p:animEffect filter="fade" transition="in">
                                      <p:cBhvr>
                                        <p:cTn dur="500"/>
                                        <p:tgtEl>
                                          <p:spTgt spid="3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xEl>
                                              <p:pRg end="5" st="5"/>
                                            </p:txEl>
                                          </p:spTgt>
                                        </p:tgtEl>
                                        <p:attrNameLst>
                                          <p:attrName>style.visibility</p:attrName>
                                        </p:attrNameLst>
                                      </p:cBhvr>
                                      <p:to>
                                        <p:strVal val="visible"/>
                                      </p:to>
                                    </p:set>
                                    <p:animEffect filter="fade" transition="in">
                                      <p:cBhvr>
                                        <p:cTn dur="500"/>
                                        <p:tgtEl>
                                          <p:spTgt spid="31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xEl>
                                              <p:pRg end="6" st="6"/>
                                            </p:txEl>
                                          </p:spTgt>
                                        </p:tgtEl>
                                        <p:attrNameLst>
                                          <p:attrName>style.visibility</p:attrName>
                                        </p:attrNameLst>
                                      </p:cBhvr>
                                      <p:to>
                                        <p:strVal val="visible"/>
                                      </p:to>
                                    </p:set>
                                    <p:animEffect filter="fade" transition="in">
                                      <p:cBhvr>
                                        <p:cTn dur="500"/>
                                        <p:tgtEl>
                                          <p:spTgt spid="31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xEl>
                                              <p:pRg end="7" st="7"/>
                                            </p:txEl>
                                          </p:spTgt>
                                        </p:tgtEl>
                                        <p:attrNameLst>
                                          <p:attrName>style.visibility</p:attrName>
                                        </p:attrNameLst>
                                      </p:cBhvr>
                                      <p:to>
                                        <p:strVal val="visible"/>
                                      </p:to>
                                    </p:set>
                                    <p:animEffect filter="fade" transition="in">
                                      <p:cBhvr>
                                        <p:cTn dur="500"/>
                                        <p:tgtEl>
                                          <p:spTgt spid="31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xEl>
                                              <p:pRg end="8" st="8"/>
                                            </p:txEl>
                                          </p:spTgt>
                                        </p:tgtEl>
                                        <p:attrNameLst>
                                          <p:attrName>style.visibility</p:attrName>
                                        </p:attrNameLst>
                                      </p:cBhvr>
                                      <p:to>
                                        <p:strVal val="visible"/>
                                      </p:to>
                                    </p:set>
                                    <p:animEffect filter="fade" transition="in">
                                      <p:cBhvr>
                                        <p:cTn dur="500"/>
                                        <p:tgtEl>
                                          <p:spTgt spid="31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23" name="Google Shape;323;p28"/>
          <p:cNvPicPr preferRelativeResize="0"/>
          <p:nvPr/>
        </p:nvPicPr>
        <p:blipFill rotWithShape="1">
          <a:blip r:embed="rId3">
            <a:alphaModFix/>
          </a:blip>
          <a:srcRect b="0" l="0" r="0" t="0"/>
          <a:stretch/>
        </p:blipFill>
        <p:spPr>
          <a:xfrm>
            <a:off x="143268" y="-1"/>
            <a:ext cx="4047731" cy="6884757"/>
          </a:xfrm>
          <a:prstGeom prst="rect">
            <a:avLst/>
          </a:prstGeom>
          <a:noFill/>
          <a:ln>
            <a:noFill/>
          </a:ln>
        </p:spPr>
      </p:pic>
      <p:pic>
        <p:nvPicPr>
          <p:cNvPr id="324" name="Google Shape;324;p28"/>
          <p:cNvPicPr preferRelativeResize="0"/>
          <p:nvPr/>
        </p:nvPicPr>
        <p:blipFill rotWithShape="1">
          <a:blip r:embed="rId4">
            <a:alphaModFix/>
          </a:blip>
          <a:srcRect b="0" l="0" r="0" t="0"/>
          <a:stretch/>
        </p:blipFill>
        <p:spPr>
          <a:xfrm>
            <a:off x="4269439" y="152400"/>
            <a:ext cx="4874561" cy="457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9"/>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Histogram equalization</a:t>
            </a:r>
            <a:endParaRPr/>
          </a:p>
        </p:txBody>
      </p:sp>
      <p:sp>
        <p:nvSpPr>
          <p:cNvPr id="330" name="Google Shape;330;p29"/>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85000" lnSpcReduction="20000"/>
          </a:bodyPr>
          <a:lstStyle/>
          <a:p>
            <a:pPr indent="-320040" lvl="0" marL="438912" rtl="0" algn="l">
              <a:lnSpc>
                <a:spcPct val="100000"/>
              </a:lnSpc>
              <a:spcBef>
                <a:spcPts val="0"/>
              </a:spcBef>
              <a:spcAft>
                <a:spcPts val="0"/>
              </a:spcAft>
              <a:buSzPct val="80000"/>
              <a:buChar char="◼"/>
            </a:pPr>
            <a:r>
              <a:rPr lang="en-US"/>
              <a:t>Consider </a:t>
            </a:r>
            <a:r>
              <a:rPr i="1" lang="en-US"/>
              <a:t>S</a:t>
            </a:r>
            <a:r>
              <a:rPr lang="en-US"/>
              <a:t> = T(</a:t>
            </a:r>
            <a:r>
              <a:rPr i="1" lang="en-US"/>
              <a:t>R</a:t>
            </a:r>
            <a:r>
              <a:rPr lang="en-US"/>
              <a:t>), where </a:t>
            </a:r>
            <a:r>
              <a:rPr i="1" lang="en-US"/>
              <a:t>R</a:t>
            </a:r>
            <a:r>
              <a:rPr lang="en-US"/>
              <a:t> = random variable standing for intensity in the original image (assume </a:t>
            </a:r>
            <a:r>
              <a:rPr i="1" lang="en-US"/>
              <a:t>R</a:t>
            </a:r>
            <a:r>
              <a:rPr lang="en-US"/>
              <a:t> lies from 0 to L-1).</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S stands for the transformed random variable.</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The values that S and R acquire are denoted as s, r respectively.</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In particular, we are interested in T which satisfies the following two conditions:</a:t>
            </a:r>
            <a:endParaRPr/>
          </a:p>
          <a:p>
            <a:pPr indent="-320040" lvl="0" marL="438912" rtl="0" algn="l">
              <a:lnSpc>
                <a:spcPct val="100000"/>
              </a:lnSpc>
              <a:spcBef>
                <a:spcPts val="0"/>
              </a:spcBef>
              <a:spcAft>
                <a:spcPts val="0"/>
              </a:spcAft>
              <a:buSzPct val="80000"/>
              <a:buFont typeface="Noto Sans Symbols"/>
              <a:buChar char="⮚"/>
            </a:pPr>
            <a:r>
              <a:rPr lang="en-US"/>
              <a:t> It should be strictly monotonically increasing</a:t>
            </a:r>
            <a:endParaRPr/>
          </a:p>
          <a:p>
            <a:pPr indent="-320040" lvl="0" marL="438912" rtl="0" algn="l">
              <a:lnSpc>
                <a:spcPct val="100000"/>
              </a:lnSpc>
              <a:spcBef>
                <a:spcPts val="0"/>
              </a:spcBef>
              <a:spcAft>
                <a:spcPts val="0"/>
              </a:spcAft>
              <a:buSzPct val="80000"/>
              <a:buFont typeface="Noto Sans Symbols"/>
              <a:buChar char="⮚"/>
            </a:pPr>
            <a:r>
              <a:rPr lang="en-US"/>
              <a:t>If 0 &lt;= r &lt;= L-1, then 0 &lt;= T(r) &lt;= L-1 as well.</a:t>
            </a:r>
            <a:endParaRPr/>
          </a:p>
          <a:p>
            <a:pPr indent="-181864" lvl="0" marL="438912" rtl="0" algn="l">
              <a:lnSpc>
                <a:spcPct val="100000"/>
              </a:lnSpc>
              <a:spcBef>
                <a:spcPts val="0"/>
              </a:spcBef>
              <a:spcAft>
                <a:spcPts val="0"/>
              </a:spcAft>
              <a:buSzPct val="80000"/>
              <a:buFont typeface="Noto Sans Symbols"/>
              <a:buNone/>
            </a:pPr>
            <a:r>
              <a:t/>
            </a:r>
            <a:endParaRPr/>
          </a:p>
          <a:p>
            <a:pPr indent="-320040" lvl="0" marL="438912" rtl="0" algn="l">
              <a:lnSpc>
                <a:spcPct val="100000"/>
              </a:lnSpc>
              <a:spcBef>
                <a:spcPts val="0"/>
              </a:spcBef>
              <a:spcAft>
                <a:spcPts val="0"/>
              </a:spcAft>
              <a:buSzPct val="80000"/>
              <a:buNone/>
            </a:pPr>
            <a:r>
              <a:t/>
            </a:r>
            <a:endParaRPr/>
          </a:p>
        </p:txBody>
      </p:sp>
      <p:sp>
        <p:nvSpPr>
          <p:cNvPr id="331" name="Google Shape;331;p2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animEffect filter="fade" transition="in">
                                      <p:cBhvr>
                                        <p:cTn dur="500"/>
                                        <p:tgtEl>
                                          <p:spTgt spid="3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1" st="1"/>
                                            </p:txEl>
                                          </p:spTgt>
                                        </p:tgtEl>
                                        <p:attrNameLst>
                                          <p:attrName>style.visibility</p:attrName>
                                        </p:attrNameLst>
                                      </p:cBhvr>
                                      <p:to>
                                        <p:strVal val="visible"/>
                                      </p:to>
                                    </p:set>
                                    <p:animEffect filter="fade" transition="in">
                                      <p:cBhvr>
                                        <p:cTn dur="500"/>
                                        <p:tgtEl>
                                          <p:spTgt spid="3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2" st="2"/>
                                            </p:txEl>
                                          </p:spTgt>
                                        </p:tgtEl>
                                        <p:attrNameLst>
                                          <p:attrName>style.visibility</p:attrName>
                                        </p:attrNameLst>
                                      </p:cBhvr>
                                      <p:to>
                                        <p:strVal val="visible"/>
                                      </p:to>
                                    </p:set>
                                    <p:animEffect filter="fade" transition="in">
                                      <p:cBhvr>
                                        <p:cTn dur="500"/>
                                        <p:tgtEl>
                                          <p:spTgt spid="3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3" st="3"/>
                                            </p:txEl>
                                          </p:spTgt>
                                        </p:tgtEl>
                                        <p:attrNameLst>
                                          <p:attrName>style.visibility</p:attrName>
                                        </p:attrNameLst>
                                      </p:cBhvr>
                                      <p:to>
                                        <p:strVal val="visible"/>
                                      </p:to>
                                    </p:set>
                                    <p:animEffect filter="fade" transition="in">
                                      <p:cBhvr>
                                        <p:cTn dur="500"/>
                                        <p:tgtEl>
                                          <p:spTgt spid="3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4" st="4"/>
                                            </p:txEl>
                                          </p:spTgt>
                                        </p:tgtEl>
                                        <p:attrNameLst>
                                          <p:attrName>style.visibility</p:attrName>
                                        </p:attrNameLst>
                                      </p:cBhvr>
                                      <p:to>
                                        <p:strVal val="visible"/>
                                      </p:to>
                                    </p:set>
                                    <p:animEffect filter="fade" transition="in">
                                      <p:cBhvr>
                                        <p:cTn dur="500"/>
                                        <p:tgtEl>
                                          <p:spTgt spid="33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5" st="5"/>
                                            </p:txEl>
                                          </p:spTgt>
                                        </p:tgtEl>
                                        <p:attrNameLst>
                                          <p:attrName>style.visibility</p:attrName>
                                        </p:attrNameLst>
                                      </p:cBhvr>
                                      <p:to>
                                        <p:strVal val="visible"/>
                                      </p:to>
                                    </p:set>
                                    <p:animEffect filter="fade" transition="in">
                                      <p:cBhvr>
                                        <p:cTn dur="500"/>
                                        <p:tgtEl>
                                          <p:spTgt spid="33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6" st="6"/>
                                            </p:txEl>
                                          </p:spTgt>
                                        </p:tgtEl>
                                        <p:attrNameLst>
                                          <p:attrName>style.visibility</p:attrName>
                                        </p:attrNameLst>
                                      </p:cBhvr>
                                      <p:to>
                                        <p:strVal val="visible"/>
                                      </p:to>
                                    </p:set>
                                    <p:animEffect filter="fade" transition="in">
                                      <p:cBhvr>
                                        <p:cTn dur="500"/>
                                        <p:tgtEl>
                                          <p:spTgt spid="33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7" st="7"/>
                                            </p:txEl>
                                          </p:spTgt>
                                        </p:tgtEl>
                                        <p:attrNameLst>
                                          <p:attrName>style.visibility</p:attrName>
                                        </p:attrNameLst>
                                      </p:cBhvr>
                                      <p:to>
                                        <p:strVal val="visible"/>
                                      </p:to>
                                    </p:set>
                                    <p:animEffect filter="fade" transition="in">
                                      <p:cBhvr>
                                        <p:cTn dur="500"/>
                                        <p:tgtEl>
                                          <p:spTgt spid="33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8" st="8"/>
                                            </p:txEl>
                                          </p:spTgt>
                                        </p:tgtEl>
                                        <p:attrNameLst>
                                          <p:attrName>style.visibility</p:attrName>
                                        </p:attrNameLst>
                                      </p:cBhvr>
                                      <p:to>
                                        <p:strVal val="visible"/>
                                      </p:to>
                                    </p:set>
                                    <p:animEffect filter="fade" transition="in">
                                      <p:cBhvr>
                                        <p:cTn dur="500"/>
                                        <p:tgtEl>
                                          <p:spTgt spid="33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9" st="9"/>
                                            </p:txEl>
                                          </p:spTgt>
                                        </p:tgtEl>
                                        <p:attrNameLst>
                                          <p:attrName>style.visibility</p:attrName>
                                        </p:attrNameLst>
                                      </p:cBhvr>
                                      <p:to>
                                        <p:strVal val="visible"/>
                                      </p:to>
                                    </p:set>
                                    <p:animEffect filter="fade" transition="in">
                                      <p:cBhvr>
                                        <p:cTn dur="500"/>
                                        <p:tgtEl>
                                          <p:spTgt spid="33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10" st="10"/>
                                            </p:txEl>
                                          </p:spTgt>
                                        </p:tgtEl>
                                        <p:attrNameLst>
                                          <p:attrName>style.visibility</p:attrName>
                                        </p:attrNameLst>
                                      </p:cBhvr>
                                      <p:to>
                                        <p:strVal val="visible"/>
                                      </p:to>
                                    </p:set>
                                    <p:animEffect filter="fade" transition="in">
                                      <p:cBhvr>
                                        <p:cTn dur="500"/>
                                        <p:tgtEl>
                                          <p:spTgt spid="330">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Image Enhancement</a:t>
            </a:r>
            <a:endParaRPr/>
          </a:p>
        </p:txBody>
      </p:sp>
      <p:sp>
        <p:nvSpPr>
          <p:cNvPr id="130" name="Google Shape;130;p3"/>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Defined as the process of manipulating image intensities, so that the resulting image is </a:t>
            </a:r>
            <a:r>
              <a:rPr b="1" lang="en-US"/>
              <a:t>more visually suitable</a:t>
            </a:r>
            <a:r>
              <a:rPr lang="en-US"/>
              <a:t> for a specific application.</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The quality of an image enhancement algorithm is judged by the </a:t>
            </a:r>
            <a:r>
              <a:rPr b="1" lang="en-US"/>
              <a:t>perception</a:t>
            </a:r>
            <a:r>
              <a:rPr lang="en-US"/>
              <a:t> of the end-user.</a:t>
            </a:r>
            <a:endParaRPr/>
          </a:p>
        </p:txBody>
      </p:sp>
      <p:sp>
        <p:nvSpPr>
          <p:cNvPr id="131" name="Google Shape;131;p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0" st="0"/>
                                            </p:txEl>
                                          </p:spTgt>
                                        </p:tgtEl>
                                        <p:attrNameLst>
                                          <p:attrName>style.visibility</p:attrName>
                                        </p:attrNameLst>
                                      </p:cBhvr>
                                      <p:to>
                                        <p:strVal val="visible"/>
                                      </p:to>
                                    </p:set>
                                    <p:animEffect filter="fade" transition="in">
                                      <p:cBhvr>
                                        <p:cTn dur="500"/>
                                        <p:tgtEl>
                                          <p:spTgt spid="1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1" st="1"/>
                                            </p:txEl>
                                          </p:spTgt>
                                        </p:tgtEl>
                                        <p:attrNameLst>
                                          <p:attrName>style.visibility</p:attrName>
                                        </p:attrNameLst>
                                      </p:cBhvr>
                                      <p:to>
                                        <p:strVal val="visible"/>
                                      </p:to>
                                    </p:set>
                                    <p:animEffect filter="fade" transition="in">
                                      <p:cBhvr>
                                        <p:cTn dur="500"/>
                                        <p:tgtEl>
                                          <p:spTgt spid="1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2" st="2"/>
                                            </p:txEl>
                                          </p:spTgt>
                                        </p:tgtEl>
                                        <p:attrNameLst>
                                          <p:attrName>style.visibility</p:attrName>
                                        </p:attrNameLst>
                                      </p:cBhvr>
                                      <p:to>
                                        <p:strVal val="visible"/>
                                      </p:to>
                                    </p:set>
                                    <p:animEffect filter="fade" transition="in">
                                      <p:cBhvr>
                                        <p:cTn dur="500"/>
                                        <p:tgtEl>
                                          <p:spTgt spid="13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0"/>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Segway: Probability refresher</a:t>
            </a:r>
            <a:endParaRPr/>
          </a:p>
        </p:txBody>
      </p:sp>
      <p:sp>
        <p:nvSpPr>
          <p:cNvPr id="337" name="Google Shape;337;p30"/>
          <p:cNvSpPr txBox="1"/>
          <p:nvPr>
            <p:ph idx="1" type="body"/>
          </p:nvPr>
        </p:nvSpPr>
        <p:spPr>
          <a:xfrm>
            <a:off x="228600" y="1447800"/>
            <a:ext cx="8610600" cy="4625609"/>
          </a:xfrm>
          <a:prstGeom prst="rect">
            <a:avLst/>
          </a:prstGeom>
          <a:noFill/>
          <a:ln>
            <a:noFill/>
          </a:ln>
        </p:spPr>
        <p:txBody>
          <a:bodyPr anchorCtr="0" anchor="t" bIns="45700" lIns="54850" spcFirstLastPara="1" rIns="91425" wrap="square" tIns="91425">
            <a:noAutofit/>
          </a:bodyPr>
          <a:lstStyle/>
          <a:p>
            <a:pPr indent="-320040" lvl="0" marL="438912" rtl="0" algn="l">
              <a:lnSpc>
                <a:spcPct val="100000"/>
              </a:lnSpc>
              <a:spcBef>
                <a:spcPts val="0"/>
              </a:spcBef>
              <a:spcAft>
                <a:spcPts val="0"/>
              </a:spcAft>
              <a:buSzPts val="1680"/>
              <a:buChar char="◼"/>
            </a:pPr>
            <a:r>
              <a:rPr lang="en-US" sz="2100"/>
              <a:t>A random variable is the outcome of a randomized experiment.</a:t>
            </a:r>
            <a:endParaRPr/>
          </a:p>
          <a:p>
            <a:pPr indent="-213360" lvl="0" marL="438912" rtl="0" algn="l">
              <a:lnSpc>
                <a:spcPct val="100000"/>
              </a:lnSpc>
              <a:spcBef>
                <a:spcPts val="0"/>
              </a:spcBef>
              <a:spcAft>
                <a:spcPts val="0"/>
              </a:spcAft>
              <a:buSzPts val="1680"/>
              <a:buNone/>
            </a:pPr>
            <a:r>
              <a:t/>
            </a:r>
            <a:endParaRPr sz="2100"/>
          </a:p>
          <a:p>
            <a:pPr indent="-320040" lvl="0" marL="438912" rtl="0" algn="l">
              <a:lnSpc>
                <a:spcPct val="100000"/>
              </a:lnSpc>
              <a:spcBef>
                <a:spcPts val="0"/>
              </a:spcBef>
              <a:spcAft>
                <a:spcPts val="0"/>
              </a:spcAft>
              <a:buSzPts val="1680"/>
              <a:buChar char="◼"/>
            </a:pPr>
            <a:r>
              <a:rPr lang="en-US" sz="2100"/>
              <a:t>Eg: the number of heads appearing in N independent coin tosses, the time at which the first head appears in N independent coin tosses, etc.</a:t>
            </a:r>
            <a:endParaRPr/>
          </a:p>
          <a:p>
            <a:pPr indent="-213360" lvl="0" marL="438912" rtl="0" algn="l">
              <a:lnSpc>
                <a:spcPct val="100000"/>
              </a:lnSpc>
              <a:spcBef>
                <a:spcPts val="0"/>
              </a:spcBef>
              <a:spcAft>
                <a:spcPts val="0"/>
              </a:spcAft>
              <a:buSzPts val="1680"/>
              <a:buNone/>
            </a:pPr>
            <a:r>
              <a:t/>
            </a:r>
            <a:endParaRPr sz="2100"/>
          </a:p>
          <a:p>
            <a:pPr indent="-320040" lvl="0" marL="438912" rtl="0" algn="l">
              <a:lnSpc>
                <a:spcPct val="100000"/>
              </a:lnSpc>
              <a:spcBef>
                <a:spcPts val="0"/>
              </a:spcBef>
              <a:spcAft>
                <a:spcPts val="0"/>
              </a:spcAft>
              <a:buSzPts val="1680"/>
              <a:buChar char="◼"/>
            </a:pPr>
            <a:r>
              <a:rPr lang="en-US" sz="2100"/>
              <a:t>A random variable is denoted by upper case alphabets and its values with lower cases.</a:t>
            </a:r>
            <a:endParaRPr/>
          </a:p>
          <a:p>
            <a:pPr indent="-213360" lvl="0" marL="438912" rtl="0" algn="l">
              <a:lnSpc>
                <a:spcPct val="100000"/>
              </a:lnSpc>
              <a:spcBef>
                <a:spcPts val="0"/>
              </a:spcBef>
              <a:spcAft>
                <a:spcPts val="0"/>
              </a:spcAft>
              <a:buSzPts val="1680"/>
              <a:buNone/>
            </a:pPr>
            <a:r>
              <a:t/>
            </a:r>
            <a:endParaRPr sz="2100"/>
          </a:p>
          <a:p>
            <a:pPr indent="-320040" lvl="0" marL="438912" rtl="0" algn="l">
              <a:lnSpc>
                <a:spcPct val="100000"/>
              </a:lnSpc>
              <a:spcBef>
                <a:spcPts val="0"/>
              </a:spcBef>
              <a:spcAft>
                <a:spcPts val="0"/>
              </a:spcAft>
              <a:buSzPts val="1680"/>
              <a:buChar char="◼"/>
            </a:pPr>
            <a:r>
              <a:rPr lang="en-US" sz="2100"/>
              <a:t>A random variable may be discrete or continuous valued. </a:t>
            </a:r>
            <a:endParaRPr/>
          </a:p>
          <a:p>
            <a:pPr indent="-213360" lvl="0" marL="438912" rtl="0" algn="l">
              <a:lnSpc>
                <a:spcPct val="100000"/>
              </a:lnSpc>
              <a:spcBef>
                <a:spcPts val="0"/>
              </a:spcBef>
              <a:spcAft>
                <a:spcPts val="0"/>
              </a:spcAft>
              <a:buSzPts val="1680"/>
              <a:buNone/>
            </a:pPr>
            <a:r>
              <a:t/>
            </a:r>
            <a:endParaRPr sz="2100"/>
          </a:p>
          <a:p>
            <a:pPr indent="-320040" lvl="0" marL="438912" rtl="0" algn="l">
              <a:lnSpc>
                <a:spcPct val="100000"/>
              </a:lnSpc>
              <a:spcBef>
                <a:spcPts val="0"/>
              </a:spcBef>
              <a:spcAft>
                <a:spcPts val="0"/>
              </a:spcAft>
              <a:buSzPts val="1680"/>
              <a:buChar char="◼"/>
            </a:pPr>
            <a:r>
              <a:rPr lang="en-US" sz="2100"/>
              <a:t>It is characterized by its Probability density function (PDF) in continuous cases or its Probability mass function (PMF) in discrete cases.  </a:t>
            </a:r>
            <a:endParaRPr/>
          </a:p>
          <a:p>
            <a:pPr indent="-213360" lvl="0" marL="438912" rtl="0" algn="l">
              <a:lnSpc>
                <a:spcPct val="100000"/>
              </a:lnSpc>
              <a:spcBef>
                <a:spcPts val="0"/>
              </a:spcBef>
              <a:spcAft>
                <a:spcPts val="0"/>
              </a:spcAft>
              <a:buSzPts val="1680"/>
              <a:buNone/>
            </a:pPr>
            <a:r>
              <a:t/>
            </a:r>
            <a:endParaRPr sz="2100"/>
          </a:p>
          <a:p>
            <a:pPr indent="-320040" lvl="0" marL="438912" rtl="0" algn="l">
              <a:lnSpc>
                <a:spcPct val="100000"/>
              </a:lnSpc>
              <a:spcBef>
                <a:spcPts val="0"/>
              </a:spcBef>
              <a:spcAft>
                <a:spcPts val="0"/>
              </a:spcAft>
              <a:buSzPts val="1680"/>
              <a:buChar char="◼"/>
            </a:pPr>
            <a:r>
              <a:rPr lang="en-US" sz="2100"/>
              <a:t>Denoted as p</a:t>
            </a:r>
            <a:r>
              <a:rPr baseline="-25000" lang="en-US" sz="2100"/>
              <a:t>R</a:t>
            </a:r>
            <a:r>
              <a:rPr lang="en-US" sz="2100"/>
              <a:t>(r) – acquires values between 0 and 1 and integrates to 1.</a:t>
            </a:r>
            <a:endParaRPr/>
          </a:p>
          <a:p>
            <a:pPr indent="-213360" lvl="0" marL="438912" rtl="0" algn="l">
              <a:lnSpc>
                <a:spcPct val="100000"/>
              </a:lnSpc>
              <a:spcBef>
                <a:spcPts val="0"/>
              </a:spcBef>
              <a:spcAft>
                <a:spcPts val="0"/>
              </a:spcAft>
              <a:buSzPts val="1680"/>
              <a:buNone/>
            </a:pPr>
            <a:r>
              <a:t/>
            </a:r>
            <a:endParaRPr sz="2100"/>
          </a:p>
        </p:txBody>
      </p:sp>
      <p:sp>
        <p:nvSpPr>
          <p:cNvPr id="338" name="Google Shape;338;p3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1"/>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Histogram equalization</a:t>
            </a:r>
            <a:endParaRPr/>
          </a:p>
        </p:txBody>
      </p:sp>
      <p:sp>
        <p:nvSpPr>
          <p:cNvPr id="344" name="Google Shape;344;p31"/>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The monotonicity condition prevents artifacts due to intensity reversals.</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The second condition prevents change of the intensity range of the image.</a:t>
            </a:r>
            <a:endParaRPr/>
          </a:p>
          <a:p>
            <a:pPr indent="-157480" lvl="0" marL="438912" rtl="0" algn="l">
              <a:lnSpc>
                <a:spcPct val="100000"/>
              </a:lnSpc>
              <a:spcBef>
                <a:spcPts val="0"/>
              </a:spcBef>
              <a:spcAft>
                <a:spcPts val="0"/>
              </a:spcAft>
              <a:buSzPts val="2560"/>
              <a:buFont typeface="Noto Sans Symbols"/>
              <a:buNone/>
            </a:pPr>
            <a:r>
              <a:t/>
            </a:r>
            <a:endParaRPr/>
          </a:p>
          <a:p>
            <a:pPr indent="-320040" lvl="0" marL="438912" rtl="0" algn="l">
              <a:lnSpc>
                <a:spcPct val="100000"/>
              </a:lnSpc>
              <a:spcBef>
                <a:spcPts val="0"/>
              </a:spcBef>
              <a:spcAft>
                <a:spcPts val="0"/>
              </a:spcAft>
              <a:buSzPts val="2560"/>
              <a:buNone/>
            </a:pPr>
            <a:r>
              <a:t/>
            </a:r>
            <a:endParaRPr/>
          </a:p>
        </p:txBody>
      </p:sp>
      <p:sp>
        <p:nvSpPr>
          <p:cNvPr id="345" name="Google Shape;345;p3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2"/>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Histogram equalization</a:t>
            </a:r>
            <a:endParaRPr/>
          </a:p>
        </p:txBody>
      </p:sp>
      <p:sp>
        <p:nvSpPr>
          <p:cNvPr id="351" name="Google Shape;351;p32"/>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If </a:t>
            </a:r>
            <a:r>
              <a:rPr b="1" lang="en-US"/>
              <a:t>R</a:t>
            </a:r>
            <a:r>
              <a:rPr lang="en-US"/>
              <a:t> has a probability density p</a:t>
            </a:r>
            <a:r>
              <a:rPr baseline="-25000" lang="en-US"/>
              <a:t>R</a:t>
            </a:r>
            <a:r>
              <a:rPr lang="en-US"/>
              <a:t>(r), then S has the following probability density:</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Consider the following transformation:</a:t>
            </a:r>
            <a:endParaRPr/>
          </a:p>
          <a:p>
            <a:pPr indent="0" lvl="0" marL="0" rtl="0" algn="l">
              <a:lnSpc>
                <a:spcPct val="100000"/>
              </a:lnSpc>
              <a:spcBef>
                <a:spcPts val="0"/>
              </a:spcBef>
              <a:spcAft>
                <a:spcPts val="0"/>
              </a:spcAft>
              <a:buSzPts val="2560"/>
              <a:buNone/>
            </a:pPr>
            <a:r>
              <a:rPr lang="en-US"/>
              <a:t>    </a:t>
            </a:r>
            <a:endParaRPr/>
          </a:p>
        </p:txBody>
      </p:sp>
      <p:pic>
        <p:nvPicPr>
          <p:cNvPr id="352" name="Google Shape;352;p32"/>
          <p:cNvPicPr preferRelativeResize="0"/>
          <p:nvPr/>
        </p:nvPicPr>
        <p:blipFill rotWithShape="1">
          <a:blip r:embed="rId3">
            <a:alphaModFix/>
          </a:blip>
          <a:srcRect b="0" l="0" r="0" t="0"/>
          <a:stretch/>
        </p:blipFill>
        <p:spPr>
          <a:xfrm>
            <a:off x="533400" y="2895600"/>
            <a:ext cx="4751388" cy="1181100"/>
          </a:xfrm>
          <a:prstGeom prst="rect">
            <a:avLst/>
          </a:prstGeom>
          <a:noFill/>
          <a:ln>
            <a:noFill/>
          </a:ln>
        </p:spPr>
      </p:pic>
      <p:pic>
        <p:nvPicPr>
          <p:cNvPr id="353" name="Google Shape;353;p32"/>
          <p:cNvPicPr preferRelativeResize="0"/>
          <p:nvPr/>
        </p:nvPicPr>
        <p:blipFill rotWithShape="1">
          <a:blip r:embed="rId4">
            <a:alphaModFix/>
          </a:blip>
          <a:srcRect b="0" l="0" r="0" t="0"/>
          <a:stretch/>
        </p:blipFill>
        <p:spPr>
          <a:xfrm>
            <a:off x="1143000" y="4800600"/>
            <a:ext cx="4870450" cy="1371600"/>
          </a:xfrm>
          <a:prstGeom prst="rect">
            <a:avLst/>
          </a:prstGeom>
          <a:noFill/>
          <a:ln>
            <a:noFill/>
          </a:ln>
        </p:spPr>
      </p:pic>
      <p:sp>
        <p:nvSpPr>
          <p:cNvPr id="354" name="Google Shape;354;p32"/>
          <p:cNvSpPr txBox="1"/>
          <p:nvPr/>
        </p:nvSpPr>
        <p:spPr>
          <a:xfrm>
            <a:off x="6705600" y="4876800"/>
            <a:ext cx="2438400"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Cumulative distribution function (cdf) of R. It satisfies the monotonicity as well as range-based criteria mentioned earlier.</a:t>
            </a:r>
            <a:endParaRPr b="0" i="0" sz="1800" u="none" cap="none" strike="noStrike">
              <a:solidFill>
                <a:schemeClr val="dk1"/>
              </a:solidFill>
              <a:latin typeface="Corbel"/>
              <a:ea typeface="Corbel"/>
              <a:cs typeface="Corbel"/>
              <a:sym typeface="Corbel"/>
            </a:endParaRPr>
          </a:p>
        </p:txBody>
      </p:sp>
      <p:sp>
        <p:nvSpPr>
          <p:cNvPr id="355" name="Google Shape;355;p32"/>
          <p:cNvSpPr txBox="1"/>
          <p:nvPr/>
        </p:nvSpPr>
        <p:spPr>
          <a:xfrm>
            <a:off x="5562600" y="3048000"/>
            <a:ext cx="30480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Called as “Transformation of random variables” (eg: </a:t>
            </a:r>
            <a:r>
              <a:rPr b="0" i="0" lang="en-US" sz="1800" u="sng" cap="none" strike="noStrike">
                <a:solidFill>
                  <a:schemeClr val="dk1"/>
                </a:solidFill>
                <a:latin typeface="Corbel"/>
                <a:ea typeface="Corbel"/>
                <a:cs typeface="Corbel"/>
                <a:sym typeface="Corbel"/>
                <a:hlinkClick r:id="rId5">
                  <a:extLst>
                    <a:ext uri="{A12FA001-AC4F-418D-AE19-62706E023703}">
                      <ahyp:hlinkClr val="tx"/>
                    </a:ext>
                  </a:extLst>
                </a:hlinkClick>
              </a:rPr>
              <a:t>https://www.math.arizona.edu/~jwatkins/f-transform.pdf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
        <p:nvSpPr>
          <p:cNvPr id="356" name="Google Shape;356;p3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57" name="Google Shape;357;p32"/>
          <p:cNvSpPr/>
          <p:nvPr/>
        </p:nvSpPr>
        <p:spPr>
          <a:xfrm>
            <a:off x="4114800" y="4876800"/>
            <a:ext cx="1905000" cy="1295400"/>
          </a:xfrm>
          <a:prstGeom prst="rect">
            <a:avLst/>
          </a:prstGeom>
          <a:noFill/>
          <a:ln cap="flat" cmpd="sng" w="9525">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358" name="Google Shape;358;p32"/>
          <p:cNvSpPr/>
          <p:nvPr/>
        </p:nvSpPr>
        <p:spPr>
          <a:xfrm>
            <a:off x="6096000" y="5257800"/>
            <a:ext cx="533400" cy="304800"/>
          </a:xfrm>
          <a:prstGeom prst="rightArrow">
            <a:avLst>
              <a:gd fmla="val 50000" name="adj1"/>
              <a:gd fmla="val 50000" name="adj2"/>
            </a:avLst>
          </a:prstGeom>
          <a:solidFill>
            <a:schemeClr val="accent1"/>
          </a:solid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Histogram equalization</a:t>
            </a:r>
            <a:endParaRPr/>
          </a:p>
        </p:txBody>
      </p:sp>
      <p:sp>
        <p:nvSpPr>
          <p:cNvPr id="364" name="Google Shape;364;p33"/>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Then, we can show that the probability density of S is given as:</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Thus S has a uniform PDF, </a:t>
            </a:r>
            <a:r>
              <a:rPr b="1" lang="en-US"/>
              <a:t>independent</a:t>
            </a:r>
            <a:r>
              <a:rPr lang="en-US"/>
              <a:t> of the original PDF of R. </a:t>
            </a:r>
            <a:endParaRPr/>
          </a:p>
        </p:txBody>
      </p:sp>
      <p:pic>
        <p:nvPicPr>
          <p:cNvPr id="365" name="Google Shape;365;p33"/>
          <p:cNvPicPr preferRelativeResize="0"/>
          <p:nvPr/>
        </p:nvPicPr>
        <p:blipFill rotWithShape="1">
          <a:blip r:embed="rId3">
            <a:alphaModFix/>
          </a:blip>
          <a:srcRect b="0" l="0" r="0" t="0"/>
          <a:stretch/>
        </p:blipFill>
        <p:spPr>
          <a:xfrm>
            <a:off x="914400" y="2971800"/>
            <a:ext cx="6118058" cy="2057400"/>
          </a:xfrm>
          <a:prstGeom prst="rect">
            <a:avLst/>
          </a:prstGeom>
          <a:noFill/>
          <a:ln>
            <a:noFill/>
          </a:ln>
        </p:spPr>
      </p:pic>
      <p:sp>
        <p:nvSpPr>
          <p:cNvPr id="366" name="Google Shape;366;p3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72" name="Google Shape;372;p34"/>
          <p:cNvPicPr preferRelativeResize="0"/>
          <p:nvPr/>
        </p:nvPicPr>
        <p:blipFill rotWithShape="1">
          <a:blip r:embed="rId3">
            <a:alphaModFix/>
          </a:blip>
          <a:srcRect b="0" l="0" r="0" t="0"/>
          <a:stretch/>
        </p:blipFill>
        <p:spPr>
          <a:xfrm>
            <a:off x="228600" y="0"/>
            <a:ext cx="8437061" cy="4191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5"/>
          <p:cNvSpPr txBox="1"/>
          <p:nvPr>
            <p:ph type="title"/>
          </p:nvPr>
        </p:nvSpPr>
        <p:spPr>
          <a:xfrm>
            <a:off x="381000" y="0"/>
            <a:ext cx="8229600" cy="1143000"/>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Histogram equalization</a:t>
            </a:r>
            <a:endParaRPr/>
          </a:p>
        </p:txBody>
      </p:sp>
      <p:sp>
        <p:nvSpPr>
          <p:cNvPr id="378" name="Google Shape;378;p35"/>
          <p:cNvSpPr txBox="1"/>
          <p:nvPr>
            <p:ph idx="1" type="body"/>
          </p:nvPr>
        </p:nvSpPr>
        <p:spPr>
          <a:xfrm>
            <a:off x="457200" y="1600200"/>
            <a:ext cx="8229600" cy="3916363"/>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1600"/>
              <a:buChar char="◼"/>
            </a:pPr>
            <a:r>
              <a:rPr lang="en-US" sz="2000"/>
              <a:t>Thus to perform this procedure, replace intensity value r in an image by the cumulative density (cdf) of r, times the maximum intensity level in the image minus 1!</a:t>
            </a:r>
            <a:endParaRPr sz="2000"/>
          </a:p>
        </p:txBody>
      </p:sp>
      <p:pic>
        <p:nvPicPr>
          <p:cNvPr descr="http://www.udel.edu/biology/Wags/b617/digital/digital14.gif" id="379" name="Google Shape;379;p35"/>
          <p:cNvPicPr preferRelativeResize="0"/>
          <p:nvPr/>
        </p:nvPicPr>
        <p:blipFill rotWithShape="1">
          <a:blip r:embed="rId3">
            <a:alphaModFix/>
          </a:blip>
          <a:srcRect b="0" l="0" r="0" t="0"/>
          <a:stretch/>
        </p:blipFill>
        <p:spPr>
          <a:xfrm>
            <a:off x="152400" y="2844312"/>
            <a:ext cx="4743450" cy="4013688"/>
          </a:xfrm>
          <a:prstGeom prst="rect">
            <a:avLst/>
          </a:prstGeom>
          <a:noFill/>
          <a:ln>
            <a:noFill/>
          </a:ln>
        </p:spPr>
      </p:pic>
      <p:sp>
        <p:nvSpPr>
          <p:cNvPr id="380" name="Google Shape;380;p35"/>
          <p:cNvSpPr/>
          <p:nvPr/>
        </p:nvSpPr>
        <p:spPr>
          <a:xfrm>
            <a:off x="5257800" y="4114800"/>
            <a:ext cx="31242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http://www.udel.edu/biology/Wags/b617/digital/digital14.gif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
        <p:nvSpPr>
          <p:cNvPr id="381" name="Google Shape;381;p3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87" name="Google Shape;387;p36"/>
          <p:cNvPicPr preferRelativeResize="0"/>
          <p:nvPr/>
        </p:nvPicPr>
        <p:blipFill rotWithShape="1">
          <a:blip r:embed="rId3">
            <a:alphaModFix/>
          </a:blip>
          <a:srcRect b="0" l="0" r="0" t="0"/>
          <a:stretch/>
        </p:blipFill>
        <p:spPr>
          <a:xfrm>
            <a:off x="1828801" y="226277"/>
            <a:ext cx="4381500" cy="5836386"/>
          </a:xfrm>
          <a:prstGeom prst="rect">
            <a:avLst/>
          </a:prstGeom>
          <a:noFill/>
          <a:ln>
            <a:noFill/>
          </a:ln>
        </p:spPr>
      </p:pic>
      <p:pic>
        <p:nvPicPr>
          <p:cNvPr id="388" name="Google Shape;388;p36"/>
          <p:cNvPicPr preferRelativeResize="0"/>
          <p:nvPr/>
        </p:nvPicPr>
        <p:blipFill rotWithShape="1">
          <a:blip r:embed="rId4">
            <a:alphaModFix/>
          </a:blip>
          <a:srcRect b="0" l="0" r="0" t="0"/>
          <a:stretch/>
        </p:blipFill>
        <p:spPr>
          <a:xfrm>
            <a:off x="304800" y="6172200"/>
            <a:ext cx="7771322" cy="52005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7"/>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Histogram equalization</a:t>
            </a:r>
            <a:endParaRPr/>
          </a:p>
        </p:txBody>
      </p:sp>
      <p:sp>
        <p:nvSpPr>
          <p:cNvPr id="394" name="Google Shape;394;p37"/>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When you implement this, we change the integrals to a discrete summation.</a:t>
            </a:r>
            <a:endParaRPr/>
          </a:p>
          <a:p>
            <a:pPr indent="-320040" lvl="0" marL="438912" rtl="0" algn="l">
              <a:lnSpc>
                <a:spcPct val="100000"/>
              </a:lnSpc>
              <a:spcBef>
                <a:spcPts val="0"/>
              </a:spcBef>
              <a:spcAft>
                <a:spcPts val="0"/>
              </a:spcAft>
              <a:buSzPts val="2560"/>
              <a:buChar char="◼"/>
            </a:pPr>
            <a:r>
              <a:rPr lang="en-US"/>
              <a:t>Thus we have:</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Thus you go to each pixel with value r</a:t>
            </a:r>
            <a:r>
              <a:rPr baseline="-25000" lang="en-US"/>
              <a:t>k</a:t>
            </a:r>
            <a:r>
              <a:rPr lang="en-US"/>
              <a:t>, replace it by s</a:t>
            </a:r>
            <a:r>
              <a:rPr baseline="-25000" lang="en-US"/>
              <a:t>k</a:t>
            </a:r>
            <a:r>
              <a:rPr lang="en-US"/>
              <a:t>, and repeat this for every intensity value r</a:t>
            </a:r>
            <a:r>
              <a:rPr baseline="-25000" lang="en-US"/>
              <a:t>k</a:t>
            </a:r>
            <a:r>
              <a:rPr lang="en-US"/>
              <a:t>.</a:t>
            </a:r>
            <a:endParaRPr/>
          </a:p>
        </p:txBody>
      </p:sp>
      <p:pic>
        <p:nvPicPr>
          <p:cNvPr id="395" name="Google Shape;395;p37"/>
          <p:cNvPicPr preferRelativeResize="0"/>
          <p:nvPr/>
        </p:nvPicPr>
        <p:blipFill rotWithShape="1">
          <a:blip r:embed="rId3">
            <a:alphaModFix/>
          </a:blip>
          <a:srcRect b="0" l="0" r="0" t="0"/>
          <a:stretch/>
        </p:blipFill>
        <p:spPr>
          <a:xfrm>
            <a:off x="990600" y="3276600"/>
            <a:ext cx="4114800" cy="1058956"/>
          </a:xfrm>
          <a:prstGeom prst="rect">
            <a:avLst/>
          </a:prstGeom>
          <a:noFill/>
          <a:ln>
            <a:noFill/>
          </a:ln>
        </p:spPr>
      </p:pic>
      <p:sp>
        <p:nvSpPr>
          <p:cNvPr id="396" name="Google Shape;396;p3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38"/>
          <p:cNvPicPr preferRelativeResize="0"/>
          <p:nvPr/>
        </p:nvPicPr>
        <p:blipFill rotWithShape="1">
          <a:blip r:embed="rId3">
            <a:alphaModFix/>
          </a:blip>
          <a:srcRect b="0" l="0" r="0" t="0"/>
          <a:stretch/>
        </p:blipFill>
        <p:spPr>
          <a:xfrm>
            <a:off x="152400" y="152400"/>
            <a:ext cx="6086475" cy="3648075"/>
          </a:xfrm>
          <a:prstGeom prst="rect">
            <a:avLst/>
          </a:prstGeom>
          <a:noFill/>
          <a:ln>
            <a:noFill/>
          </a:ln>
        </p:spPr>
      </p:pic>
      <p:pic>
        <p:nvPicPr>
          <p:cNvPr id="402" name="Google Shape;402;p38"/>
          <p:cNvPicPr preferRelativeResize="0"/>
          <p:nvPr/>
        </p:nvPicPr>
        <p:blipFill rotWithShape="1">
          <a:blip r:embed="rId4">
            <a:alphaModFix/>
          </a:blip>
          <a:srcRect b="0" l="0" r="0" t="0"/>
          <a:stretch/>
        </p:blipFill>
        <p:spPr>
          <a:xfrm>
            <a:off x="161925" y="3888463"/>
            <a:ext cx="6076950" cy="2971800"/>
          </a:xfrm>
          <a:prstGeom prst="rect">
            <a:avLst/>
          </a:prstGeom>
          <a:noFill/>
          <a:ln>
            <a:noFill/>
          </a:ln>
        </p:spPr>
      </p:pic>
      <p:sp>
        <p:nvSpPr>
          <p:cNvPr id="403" name="Google Shape;403;p3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9"/>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Histogram equalization</a:t>
            </a:r>
            <a:endParaRPr/>
          </a:p>
        </p:txBody>
      </p:sp>
      <p:sp>
        <p:nvSpPr>
          <p:cNvPr id="409" name="Google Shape;409;p39"/>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The discrete histogram of an equalized image is more spread out. But it is not exactly uniform.</a:t>
            </a:r>
            <a:endParaRPr/>
          </a:p>
          <a:p>
            <a:pPr indent="-320040" lvl="0" marL="438912" rtl="0" algn="l">
              <a:lnSpc>
                <a:spcPct val="100000"/>
              </a:lnSpc>
              <a:spcBef>
                <a:spcPts val="0"/>
              </a:spcBef>
              <a:spcAft>
                <a:spcPts val="0"/>
              </a:spcAft>
              <a:buSzPts val="2560"/>
              <a:buChar char="◼"/>
            </a:pPr>
            <a:r>
              <a:rPr lang="en-US"/>
              <a:t>Why? </a:t>
            </a:r>
            <a:endParaRPr/>
          </a:p>
          <a:p>
            <a:pPr indent="-320040" lvl="0" marL="438912" rtl="0" algn="l">
              <a:lnSpc>
                <a:spcPct val="100000"/>
              </a:lnSpc>
              <a:spcBef>
                <a:spcPts val="0"/>
              </a:spcBef>
              <a:spcAft>
                <a:spcPts val="0"/>
              </a:spcAft>
              <a:buSzPts val="2560"/>
              <a:buFont typeface="Corbel"/>
              <a:buChar char="-"/>
            </a:pPr>
            <a:r>
              <a:rPr lang="en-US"/>
              <a:t>Quantization (rounding off) of intensity values</a:t>
            </a:r>
            <a:endParaRPr/>
          </a:p>
          <a:p>
            <a:pPr indent="-320040" lvl="0" marL="438912" rtl="0" algn="l">
              <a:lnSpc>
                <a:spcPct val="100000"/>
              </a:lnSpc>
              <a:spcBef>
                <a:spcPts val="0"/>
              </a:spcBef>
              <a:spcAft>
                <a:spcPts val="0"/>
              </a:spcAft>
              <a:buSzPts val="2560"/>
              <a:buFont typeface="Corbel"/>
              <a:buChar char="-"/>
            </a:pPr>
            <a:r>
              <a:rPr lang="en-US"/>
              <a:t>Intensity range missing in the original image</a:t>
            </a:r>
            <a:endParaRPr/>
          </a:p>
          <a:p>
            <a:pPr indent="-320040" lvl="0" marL="438912" rtl="0" algn="l">
              <a:lnSpc>
                <a:spcPct val="100000"/>
              </a:lnSpc>
              <a:spcBef>
                <a:spcPts val="0"/>
              </a:spcBef>
              <a:spcAft>
                <a:spcPts val="0"/>
              </a:spcAft>
              <a:buSzPts val="2560"/>
              <a:buNone/>
            </a:pPr>
            <a:r>
              <a:t/>
            </a:r>
            <a:endParaRPr/>
          </a:p>
        </p:txBody>
      </p:sp>
      <p:sp>
        <p:nvSpPr>
          <p:cNvPr id="410" name="Google Shape;410;p3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4"/>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Popular image transformations</a:t>
            </a:r>
            <a:endParaRPr/>
          </a:p>
        </p:txBody>
      </p:sp>
      <p:sp>
        <p:nvSpPr>
          <p:cNvPr id="137" name="Google Shape;137;p4"/>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Image Negatives</a:t>
            </a:r>
            <a:endParaRPr/>
          </a:p>
          <a:p>
            <a:pPr indent="-320040" lvl="0" marL="438912" rtl="0" algn="l">
              <a:lnSpc>
                <a:spcPct val="100000"/>
              </a:lnSpc>
              <a:spcBef>
                <a:spcPts val="0"/>
              </a:spcBef>
              <a:spcAft>
                <a:spcPts val="0"/>
              </a:spcAft>
              <a:buSzPts val="2560"/>
              <a:buChar char="◼"/>
            </a:pPr>
            <a:r>
              <a:rPr lang="en-US"/>
              <a:t>Logarithm and Power Law transformations</a:t>
            </a:r>
            <a:endParaRPr/>
          </a:p>
          <a:p>
            <a:pPr indent="-320040" lvl="0" marL="438912" rtl="0" algn="l">
              <a:lnSpc>
                <a:spcPct val="100000"/>
              </a:lnSpc>
              <a:spcBef>
                <a:spcPts val="0"/>
              </a:spcBef>
              <a:spcAft>
                <a:spcPts val="0"/>
              </a:spcAft>
              <a:buSzPts val="2560"/>
              <a:buChar char="◼"/>
            </a:pPr>
            <a:r>
              <a:rPr lang="en-US"/>
              <a:t>Contrast Stretching</a:t>
            </a:r>
            <a:endParaRPr/>
          </a:p>
          <a:p>
            <a:pPr indent="-320040" lvl="0" marL="438912" rtl="0" algn="l">
              <a:lnSpc>
                <a:spcPct val="100000"/>
              </a:lnSpc>
              <a:spcBef>
                <a:spcPts val="0"/>
              </a:spcBef>
              <a:spcAft>
                <a:spcPts val="0"/>
              </a:spcAft>
              <a:buSzPts val="2560"/>
              <a:buChar char="◼"/>
            </a:pPr>
            <a:r>
              <a:rPr lang="en-US"/>
              <a:t>Bit-plane slicing</a:t>
            </a:r>
            <a:endParaRPr/>
          </a:p>
          <a:p>
            <a:pPr indent="-320040" lvl="0" marL="438912" rtl="0" algn="l">
              <a:lnSpc>
                <a:spcPct val="100000"/>
              </a:lnSpc>
              <a:spcBef>
                <a:spcPts val="0"/>
              </a:spcBef>
              <a:spcAft>
                <a:spcPts val="0"/>
              </a:spcAft>
              <a:buSzPts val="2560"/>
              <a:buChar char="◼"/>
            </a:pPr>
            <a:r>
              <a:rPr lang="en-US"/>
              <a:t>Histogram Equalization</a:t>
            </a:r>
            <a:endParaRPr/>
          </a:p>
          <a:p>
            <a:pPr indent="-320040" lvl="0" marL="438912" rtl="0" algn="l">
              <a:lnSpc>
                <a:spcPct val="100000"/>
              </a:lnSpc>
              <a:spcBef>
                <a:spcPts val="0"/>
              </a:spcBef>
              <a:spcAft>
                <a:spcPts val="0"/>
              </a:spcAft>
              <a:buSzPts val="2560"/>
              <a:buChar char="◼"/>
            </a:pPr>
            <a:r>
              <a:rPr lang="en-US"/>
              <a:t>Histogram Specification</a:t>
            </a:r>
            <a:endParaRPr/>
          </a:p>
        </p:txBody>
      </p:sp>
      <p:sp>
        <p:nvSpPr>
          <p:cNvPr id="138" name="Google Shape;138;p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0" st="0"/>
                                            </p:txEl>
                                          </p:spTgt>
                                        </p:tgtEl>
                                        <p:attrNameLst>
                                          <p:attrName>style.visibility</p:attrName>
                                        </p:attrNameLst>
                                      </p:cBhvr>
                                      <p:to>
                                        <p:strVal val="visible"/>
                                      </p:to>
                                    </p:set>
                                    <p:animEffect filter="fade" transition="in">
                                      <p:cBhvr>
                                        <p:cTn dur="500"/>
                                        <p:tgtEl>
                                          <p:spTgt spid="1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1" st="1"/>
                                            </p:txEl>
                                          </p:spTgt>
                                        </p:tgtEl>
                                        <p:attrNameLst>
                                          <p:attrName>style.visibility</p:attrName>
                                        </p:attrNameLst>
                                      </p:cBhvr>
                                      <p:to>
                                        <p:strVal val="visible"/>
                                      </p:to>
                                    </p:set>
                                    <p:animEffect filter="fade" transition="in">
                                      <p:cBhvr>
                                        <p:cTn dur="500"/>
                                        <p:tgtEl>
                                          <p:spTgt spid="1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2" st="2"/>
                                            </p:txEl>
                                          </p:spTgt>
                                        </p:tgtEl>
                                        <p:attrNameLst>
                                          <p:attrName>style.visibility</p:attrName>
                                        </p:attrNameLst>
                                      </p:cBhvr>
                                      <p:to>
                                        <p:strVal val="visible"/>
                                      </p:to>
                                    </p:set>
                                    <p:animEffect filter="fade" transition="in">
                                      <p:cBhvr>
                                        <p:cTn dur="500"/>
                                        <p:tgtEl>
                                          <p:spTgt spid="1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3" st="3"/>
                                            </p:txEl>
                                          </p:spTgt>
                                        </p:tgtEl>
                                        <p:attrNameLst>
                                          <p:attrName>style.visibility</p:attrName>
                                        </p:attrNameLst>
                                      </p:cBhvr>
                                      <p:to>
                                        <p:strVal val="visible"/>
                                      </p:to>
                                    </p:set>
                                    <p:animEffect filter="fade" transition="in">
                                      <p:cBhvr>
                                        <p:cTn dur="500"/>
                                        <p:tgtEl>
                                          <p:spTgt spid="1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4" st="4"/>
                                            </p:txEl>
                                          </p:spTgt>
                                        </p:tgtEl>
                                        <p:attrNameLst>
                                          <p:attrName>style.visibility</p:attrName>
                                        </p:attrNameLst>
                                      </p:cBhvr>
                                      <p:to>
                                        <p:strVal val="visible"/>
                                      </p:to>
                                    </p:set>
                                    <p:animEffect filter="fade" transition="in">
                                      <p:cBhvr>
                                        <p:cTn dur="500"/>
                                        <p:tgtEl>
                                          <p:spTgt spid="13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5" st="5"/>
                                            </p:txEl>
                                          </p:spTgt>
                                        </p:tgtEl>
                                        <p:attrNameLst>
                                          <p:attrName>style.visibility</p:attrName>
                                        </p:attrNameLst>
                                      </p:cBhvr>
                                      <p:to>
                                        <p:strVal val="visible"/>
                                      </p:to>
                                    </p:set>
                                    <p:animEffect filter="fade" transition="in">
                                      <p:cBhvr>
                                        <p:cTn dur="500"/>
                                        <p:tgtEl>
                                          <p:spTgt spid="13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ttps://miro.medium.com/max/1446/1*viAG1o-BgIiTONVav0likA.jpeg" id="416" name="Google Shape;416;p40"/>
          <p:cNvPicPr preferRelativeResize="0"/>
          <p:nvPr/>
        </p:nvPicPr>
        <p:blipFill rotWithShape="1">
          <a:blip r:embed="rId3">
            <a:alphaModFix/>
          </a:blip>
          <a:srcRect b="0" l="0" r="0" t="0"/>
          <a:stretch/>
        </p:blipFill>
        <p:spPr>
          <a:xfrm>
            <a:off x="0" y="0"/>
            <a:ext cx="3701155" cy="4648200"/>
          </a:xfrm>
          <a:prstGeom prst="rect">
            <a:avLst/>
          </a:prstGeom>
          <a:noFill/>
          <a:ln>
            <a:noFill/>
          </a:ln>
        </p:spPr>
      </p:pic>
      <p:pic>
        <p:nvPicPr>
          <p:cNvPr descr="https://miro.medium.com/max/2116/1*t3J_oaW6POrgMrAafE1UQw.png" id="417" name="Google Shape;417;p40"/>
          <p:cNvPicPr preferRelativeResize="0"/>
          <p:nvPr/>
        </p:nvPicPr>
        <p:blipFill rotWithShape="1">
          <a:blip r:embed="rId4">
            <a:alphaModFix/>
          </a:blip>
          <a:srcRect b="0" l="0" r="0" t="0"/>
          <a:stretch/>
        </p:blipFill>
        <p:spPr>
          <a:xfrm>
            <a:off x="3733800" y="0"/>
            <a:ext cx="3810000" cy="4648200"/>
          </a:xfrm>
          <a:prstGeom prst="rect">
            <a:avLst/>
          </a:prstGeom>
          <a:noFill/>
          <a:ln>
            <a:noFill/>
          </a:ln>
        </p:spPr>
      </p:pic>
      <p:sp>
        <p:nvSpPr>
          <p:cNvPr id="418" name="Google Shape;418;p40"/>
          <p:cNvSpPr/>
          <p:nvPr/>
        </p:nvSpPr>
        <p:spPr>
          <a:xfrm>
            <a:off x="457200" y="4800600"/>
            <a:ext cx="4572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5">
                  <a:extLst>
                    <a:ext uri="{A12FA001-AC4F-418D-AE19-62706E023703}">
                      <ahyp:hlinkClr val="tx"/>
                    </a:ext>
                  </a:extLst>
                </a:hlinkClick>
              </a:rPr>
              <a:t>https://towardsdatascience.com/histogram-matching-ee3a67b4cbc1</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1"/>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Histogram specification (also called matching)</a:t>
            </a:r>
            <a:endParaRPr/>
          </a:p>
        </p:txBody>
      </p:sp>
      <p:sp>
        <p:nvSpPr>
          <p:cNvPr id="424" name="Google Shape;424;p41"/>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Apply an intensity transformation to an existing image so that the resultant image has </a:t>
            </a:r>
            <a:r>
              <a:rPr b="1" lang="en-US"/>
              <a:t>some</a:t>
            </a:r>
            <a:r>
              <a:rPr lang="en-US"/>
              <a:t> pre-specified histogram (perhaps corresponding to some other image).</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Equalization – special case of specification where the pre-specified histogram is the uniform histogram!</a:t>
            </a:r>
            <a:endParaRPr/>
          </a:p>
        </p:txBody>
      </p:sp>
      <p:sp>
        <p:nvSpPr>
          <p:cNvPr id="425" name="Google Shape;425;p4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2"/>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Histogram specification</a:t>
            </a:r>
            <a:endParaRPr/>
          </a:p>
        </p:txBody>
      </p:sp>
      <p:sp>
        <p:nvSpPr>
          <p:cNvPr id="431" name="Google Shape;431;p42"/>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Let p</a:t>
            </a:r>
            <a:r>
              <a:rPr baseline="-25000" lang="en-US"/>
              <a:t>R</a:t>
            </a:r>
            <a:r>
              <a:rPr lang="en-US"/>
              <a:t>(r) = histogram of the original image.</a:t>
            </a:r>
            <a:endParaRPr/>
          </a:p>
          <a:p>
            <a:pPr indent="-320040" lvl="0" marL="438912" rtl="0" algn="l">
              <a:lnSpc>
                <a:spcPct val="100000"/>
              </a:lnSpc>
              <a:spcBef>
                <a:spcPts val="0"/>
              </a:spcBef>
              <a:spcAft>
                <a:spcPts val="0"/>
              </a:spcAft>
              <a:buSzPts val="2560"/>
              <a:buChar char="◼"/>
            </a:pPr>
            <a:r>
              <a:rPr lang="en-US"/>
              <a:t>Let p</a:t>
            </a:r>
            <a:r>
              <a:rPr baseline="-25000" lang="en-US"/>
              <a:t>Z</a:t>
            </a:r>
            <a:r>
              <a:rPr lang="en-US"/>
              <a:t>(z) = pre-specified histogram.</a:t>
            </a:r>
            <a:endParaRPr/>
          </a:p>
          <a:p>
            <a:pPr indent="-320040" lvl="0" marL="438912" rtl="0" algn="l">
              <a:lnSpc>
                <a:spcPct val="100000"/>
              </a:lnSpc>
              <a:spcBef>
                <a:spcPts val="0"/>
              </a:spcBef>
              <a:spcAft>
                <a:spcPts val="0"/>
              </a:spcAft>
              <a:buSzPts val="2560"/>
              <a:buChar char="◼"/>
            </a:pPr>
            <a:r>
              <a:rPr lang="en-US"/>
              <a:t>We apply the following transformation to r:</a:t>
            </a:r>
            <a:endParaRPr/>
          </a:p>
        </p:txBody>
      </p:sp>
      <p:pic>
        <p:nvPicPr>
          <p:cNvPr id="432" name="Google Shape;432;p42"/>
          <p:cNvPicPr preferRelativeResize="0"/>
          <p:nvPr/>
        </p:nvPicPr>
        <p:blipFill rotWithShape="1">
          <a:blip r:embed="rId3">
            <a:alphaModFix/>
          </a:blip>
          <a:srcRect b="0" l="0" r="0" t="0"/>
          <a:stretch/>
        </p:blipFill>
        <p:spPr>
          <a:xfrm>
            <a:off x="977900" y="3352800"/>
            <a:ext cx="6413500" cy="3390900"/>
          </a:xfrm>
          <a:prstGeom prst="rect">
            <a:avLst/>
          </a:prstGeom>
          <a:noFill/>
          <a:ln>
            <a:noFill/>
          </a:ln>
        </p:spPr>
      </p:pic>
      <p:cxnSp>
        <p:nvCxnSpPr>
          <p:cNvPr id="433" name="Google Shape;433;p42"/>
          <p:cNvCxnSpPr/>
          <p:nvPr/>
        </p:nvCxnSpPr>
        <p:spPr>
          <a:xfrm flipH="1">
            <a:off x="3581400" y="3276600"/>
            <a:ext cx="1828800" cy="3124200"/>
          </a:xfrm>
          <a:prstGeom prst="straightConnector1">
            <a:avLst/>
          </a:prstGeom>
          <a:noFill/>
          <a:ln cap="flat" cmpd="sng" w="25400">
            <a:solidFill>
              <a:srgbClr val="EFAB00"/>
            </a:solidFill>
            <a:prstDash val="solid"/>
            <a:round/>
            <a:headEnd len="sm" w="sm" type="none"/>
            <a:tailEnd len="med" w="med" type="stealth"/>
          </a:ln>
        </p:spPr>
      </p:cxnSp>
      <p:sp>
        <p:nvSpPr>
          <p:cNvPr id="434" name="Google Shape;434;p4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Histogram specification</a:t>
            </a:r>
            <a:endParaRPr/>
          </a:p>
        </p:txBody>
      </p:sp>
      <p:sp>
        <p:nvSpPr>
          <p:cNvPr id="440" name="Google Shape;440;p43"/>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The pdf of the transformed image will be p</a:t>
            </a:r>
            <a:r>
              <a:rPr baseline="-25000" lang="en-US"/>
              <a:t>Z</a:t>
            </a:r>
            <a:r>
              <a:rPr lang="en-US"/>
              <a:t>(z).</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Problem: the specified histogram needs to be chosen carefully – by trial and error.</a:t>
            </a:r>
            <a:endParaRPr/>
          </a:p>
        </p:txBody>
      </p:sp>
      <p:sp>
        <p:nvSpPr>
          <p:cNvPr id="441" name="Google Shape;441;p4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4"/>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Proof</a:t>
            </a:r>
            <a:endParaRPr/>
          </a:p>
        </p:txBody>
      </p:sp>
      <p:sp>
        <p:nvSpPr>
          <p:cNvPr id="447" name="Google Shape;447;p4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48" name="Google Shape;448;p44"/>
          <p:cNvPicPr preferRelativeResize="0"/>
          <p:nvPr/>
        </p:nvPicPr>
        <p:blipFill rotWithShape="1">
          <a:blip r:embed="rId3">
            <a:alphaModFix/>
          </a:blip>
          <a:srcRect b="0" l="0" r="0" t="0"/>
          <a:stretch/>
        </p:blipFill>
        <p:spPr>
          <a:xfrm>
            <a:off x="685800" y="1524000"/>
            <a:ext cx="6327775" cy="2109787"/>
          </a:xfrm>
          <a:prstGeom prst="rect">
            <a:avLst/>
          </a:prstGeom>
          <a:noFill/>
          <a:ln>
            <a:noFill/>
          </a:ln>
        </p:spPr>
      </p:pic>
      <p:pic>
        <p:nvPicPr>
          <p:cNvPr id="449" name="Google Shape;449;p44"/>
          <p:cNvPicPr preferRelativeResize="0"/>
          <p:nvPr/>
        </p:nvPicPr>
        <p:blipFill rotWithShape="1">
          <a:blip r:embed="rId4">
            <a:alphaModFix/>
          </a:blip>
          <a:srcRect b="0" l="0" r="0" t="0"/>
          <a:stretch/>
        </p:blipFill>
        <p:spPr>
          <a:xfrm>
            <a:off x="457200" y="3940175"/>
            <a:ext cx="7977188" cy="1604963"/>
          </a:xfrm>
          <a:prstGeom prst="rect">
            <a:avLst/>
          </a:prstGeom>
          <a:noFill/>
          <a:ln>
            <a:noFill/>
          </a:ln>
        </p:spPr>
      </p:pic>
      <p:sp>
        <p:nvSpPr>
          <p:cNvPr id="450" name="Google Shape;450;p44"/>
          <p:cNvSpPr txBox="1"/>
          <p:nvPr/>
        </p:nvSpPr>
        <p:spPr>
          <a:xfrm>
            <a:off x="4267200" y="5638800"/>
            <a:ext cx="2133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Chain rule</a:t>
            </a:r>
            <a:endParaRPr b="0" i="0" sz="1800" u="none" cap="none" strike="noStrike">
              <a:solidFill>
                <a:schemeClr val="dk1"/>
              </a:solidFill>
              <a:latin typeface="Corbel"/>
              <a:ea typeface="Corbel"/>
              <a:cs typeface="Corbel"/>
              <a:sym typeface="Corbel"/>
            </a:endParaRPr>
          </a:p>
        </p:txBody>
      </p:sp>
      <p:cxnSp>
        <p:nvCxnSpPr>
          <p:cNvPr id="451" name="Google Shape;451;p44"/>
          <p:cNvCxnSpPr/>
          <p:nvPr/>
        </p:nvCxnSpPr>
        <p:spPr>
          <a:xfrm flipH="1" rot="-5400000">
            <a:off x="3810000" y="4800600"/>
            <a:ext cx="990600" cy="685800"/>
          </a:xfrm>
          <a:prstGeom prst="straightConnector1">
            <a:avLst/>
          </a:prstGeom>
          <a:noFill/>
          <a:ln cap="flat" cmpd="sng" w="38100">
            <a:solidFill>
              <a:srgbClr val="EFAB00"/>
            </a:solidFill>
            <a:prstDash val="solid"/>
            <a:round/>
            <a:headEnd len="sm" w="sm" type="none"/>
            <a:tailEnd len="med" w="med" type="stealth"/>
          </a:ln>
        </p:spPr>
      </p:cxnSp>
      <p:sp>
        <p:nvSpPr>
          <p:cNvPr id="452" name="Google Shape;452;p44"/>
          <p:cNvSpPr txBox="1"/>
          <p:nvPr/>
        </p:nvSpPr>
        <p:spPr>
          <a:xfrm>
            <a:off x="1447800" y="5791200"/>
            <a:ext cx="21336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5">
                  <a:extLst>
                    <a:ext uri="{A12FA001-AC4F-418D-AE19-62706E023703}">
                      <ahyp:hlinkClr val="tx"/>
                    </a:ext>
                  </a:extLst>
                </a:hlinkClick>
              </a:rPr>
              <a:t>Inverse function theorem</a:t>
            </a:r>
            <a:endParaRPr b="0" i="0" sz="1800" u="none" cap="none" strike="noStrike">
              <a:solidFill>
                <a:schemeClr val="dk1"/>
              </a:solidFill>
              <a:latin typeface="Corbel"/>
              <a:ea typeface="Corbel"/>
              <a:cs typeface="Corbel"/>
              <a:sym typeface="Corbel"/>
            </a:endParaRPr>
          </a:p>
        </p:txBody>
      </p:sp>
      <p:cxnSp>
        <p:nvCxnSpPr>
          <p:cNvPr id="453" name="Google Shape;453;p44"/>
          <p:cNvCxnSpPr/>
          <p:nvPr/>
        </p:nvCxnSpPr>
        <p:spPr>
          <a:xfrm flipH="1">
            <a:off x="2286000" y="5181600"/>
            <a:ext cx="914400" cy="609600"/>
          </a:xfrm>
          <a:prstGeom prst="straightConnector1">
            <a:avLst/>
          </a:prstGeom>
          <a:noFill/>
          <a:ln cap="flat" cmpd="sng" w="38100">
            <a:solidFill>
              <a:srgbClr val="EFAB00"/>
            </a:solidFill>
            <a:prstDash val="solid"/>
            <a:round/>
            <a:headEnd len="sm" w="sm" type="none"/>
            <a:tailEnd len="med" w="med" type="stealth"/>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5"/>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Histogram specification</a:t>
            </a:r>
            <a:endParaRPr/>
          </a:p>
        </p:txBody>
      </p:sp>
      <p:sp>
        <p:nvSpPr>
          <p:cNvPr id="459" name="Google Shape;459;p45"/>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92500" lnSpcReduction="20000"/>
          </a:bodyPr>
          <a:lstStyle/>
          <a:p>
            <a:pPr indent="-320040" lvl="0" marL="438912" rtl="0" algn="l">
              <a:lnSpc>
                <a:spcPct val="100000"/>
              </a:lnSpc>
              <a:spcBef>
                <a:spcPts val="0"/>
              </a:spcBef>
              <a:spcAft>
                <a:spcPts val="0"/>
              </a:spcAft>
              <a:buSzPct val="80000"/>
              <a:buChar char="◼"/>
            </a:pPr>
            <a:r>
              <a:rPr lang="en-US"/>
              <a:t>Let R be the image which needs to be transformed so that its histogram will now resemble the histogram of image Z.</a:t>
            </a:r>
            <a:endParaRPr/>
          </a:p>
          <a:p>
            <a:pPr indent="-169672"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Compute p</a:t>
            </a:r>
            <a:r>
              <a:rPr baseline="-25000" lang="en-US"/>
              <a:t>R</a:t>
            </a:r>
            <a:r>
              <a:rPr lang="en-US"/>
              <a:t>(</a:t>
            </a:r>
            <a:r>
              <a:rPr i="1" lang="en-US"/>
              <a:t>r</a:t>
            </a:r>
            <a:r>
              <a:rPr lang="en-US"/>
              <a:t>) and p</a:t>
            </a:r>
            <a:r>
              <a:rPr baseline="-25000" lang="en-US"/>
              <a:t>Z</a:t>
            </a:r>
            <a:r>
              <a:rPr lang="en-US"/>
              <a:t>(</a:t>
            </a:r>
            <a:r>
              <a:rPr i="1" lang="en-US"/>
              <a:t>z</a:t>
            </a:r>
            <a:r>
              <a:rPr lang="en-US"/>
              <a:t>).</a:t>
            </a:r>
            <a:endParaRPr/>
          </a:p>
          <a:p>
            <a:pPr indent="-169672"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Compute the functions </a:t>
            </a:r>
            <a:r>
              <a:rPr i="1" lang="en-US"/>
              <a:t>s</a:t>
            </a:r>
            <a:r>
              <a:rPr lang="en-US"/>
              <a:t> = T(</a:t>
            </a:r>
            <a:r>
              <a:rPr i="1" lang="en-US"/>
              <a:t>r</a:t>
            </a:r>
            <a:r>
              <a:rPr lang="en-US"/>
              <a:t>) and G(</a:t>
            </a:r>
            <a:r>
              <a:rPr i="1" lang="en-US"/>
              <a:t>z</a:t>
            </a:r>
            <a:r>
              <a:rPr lang="en-US"/>
              <a:t>). Then compute G</a:t>
            </a:r>
            <a:r>
              <a:rPr baseline="30000" lang="en-US"/>
              <a:t>-1</a:t>
            </a:r>
            <a:r>
              <a:rPr lang="en-US"/>
              <a:t>(</a:t>
            </a:r>
            <a:r>
              <a:rPr i="1" lang="en-US"/>
              <a:t>s</a:t>
            </a:r>
            <a:r>
              <a:rPr lang="en-US"/>
              <a:t>) .</a:t>
            </a:r>
            <a:endParaRPr/>
          </a:p>
          <a:p>
            <a:pPr indent="-169672"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The histogram of the transformed image containing values G</a:t>
            </a:r>
            <a:r>
              <a:rPr baseline="30000" lang="en-US"/>
              <a:t>-1</a:t>
            </a:r>
            <a:r>
              <a:rPr lang="en-US"/>
              <a:t>(</a:t>
            </a:r>
            <a:r>
              <a:rPr i="1" lang="en-US"/>
              <a:t>s</a:t>
            </a:r>
            <a:r>
              <a:rPr lang="en-US"/>
              <a:t>) will have PDF p</a:t>
            </a:r>
            <a:r>
              <a:rPr baseline="-25000" lang="en-US"/>
              <a:t>Z</a:t>
            </a:r>
            <a:r>
              <a:rPr lang="en-US"/>
              <a:t>(</a:t>
            </a:r>
            <a:r>
              <a:rPr i="1" lang="en-US"/>
              <a:t>z</a:t>
            </a:r>
            <a:r>
              <a:rPr lang="en-US"/>
              <a:t>).</a:t>
            </a:r>
            <a:endParaRPr/>
          </a:p>
        </p:txBody>
      </p:sp>
      <p:sp>
        <p:nvSpPr>
          <p:cNvPr id="460" name="Google Shape;460;p4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0" st="0"/>
                                            </p:txEl>
                                          </p:spTgt>
                                        </p:tgtEl>
                                        <p:attrNameLst>
                                          <p:attrName>style.visibility</p:attrName>
                                        </p:attrNameLst>
                                      </p:cBhvr>
                                      <p:to>
                                        <p:strVal val="visible"/>
                                      </p:to>
                                    </p:set>
                                    <p:animEffect filter="fade" transition="in">
                                      <p:cBhvr>
                                        <p:cTn dur="500"/>
                                        <p:tgtEl>
                                          <p:spTgt spid="4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1" st="1"/>
                                            </p:txEl>
                                          </p:spTgt>
                                        </p:tgtEl>
                                        <p:attrNameLst>
                                          <p:attrName>style.visibility</p:attrName>
                                        </p:attrNameLst>
                                      </p:cBhvr>
                                      <p:to>
                                        <p:strVal val="visible"/>
                                      </p:to>
                                    </p:set>
                                    <p:animEffect filter="fade" transition="in">
                                      <p:cBhvr>
                                        <p:cTn dur="500"/>
                                        <p:tgtEl>
                                          <p:spTgt spid="4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2" st="2"/>
                                            </p:txEl>
                                          </p:spTgt>
                                        </p:tgtEl>
                                        <p:attrNameLst>
                                          <p:attrName>style.visibility</p:attrName>
                                        </p:attrNameLst>
                                      </p:cBhvr>
                                      <p:to>
                                        <p:strVal val="visible"/>
                                      </p:to>
                                    </p:set>
                                    <p:animEffect filter="fade" transition="in">
                                      <p:cBhvr>
                                        <p:cTn dur="500"/>
                                        <p:tgtEl>
                                          <p:spTgt spid="4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3" st="3"/>
                                            </p:txEl>
                                          </p:spTgt>
                                        </p:tgtEl>
                                        <p:attrNameLst>
                                          <p:attrName>style.visibility</p:attrName>
                                        </p:attrNameLst>
                                      </p:cBhvr>
                                      <p:to>
                                        <p:strVal val="visible"/>
                                      </p:to>
                                    </p:set>
                                    <p:animEffect filter="fade" transition="in">
                                      <p:cBhvr>
                                        <p:cTn dur="500"/>
                                        <p:tgtEl>
                                          <p:spTgt spid="4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4" st="4"/>
                                            </p:txEl>
                                          </p:spTgt>
                                        </p:tgtEl>
                                        <p:attrNameLst>
                                          <p:attrName>style.visibility</p:attrName>
                                        </p:attrNameLst>
                                      </p:cBhvr>
                                      <p:to>
                                        <p:strVal val="visible"/>
                                      </p:to>
                                    </p:set>
                                    <p:animEffect filter="fade" transition="in">
                                      <p:cBhvr>
                                        <p:cTn dur="500"/>
                                        <p:tgtEl>
                                          <p:spTgt spid="45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5" st="5"/>
                                            </p:txEl>
                                          </p:spTgt>
                                        </p:tgtEl>
                                        <p:attrNameLst>
                                          <p:attrName>style.visibility</p:attrName>
                                        </p:attrNameLst>
                                      </p:cBhvr>
                                      <p:to>
                                        <p:strVal val="visible"/>
                                      </p:to>
                                    </p:set>
                                    <p:animEffect filter="fade" transition="in">
                                      <p:cBhvr>
                                        <p:cTn dur="500"/>
                                        <p:tgtEl>
                                          <p:spTgt spid="45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6" st="6"/>
                                            </p:txEl>
                                          </p:spTgt>
                                        </p:tgtEl>
                                        <p:attrNameLst>
                                          <p:attrName>style.visibility</p:attrName>
                                        </p:attrNameLst>
                                      </p:cBhvr>
                                      <p:to>
                                        <p:strVal val="visible"/>
                                      </p:to>
                                    </p:set>
                                    <p:animEffect filter="fade" transition="in">
                                      <p:cBhvr>
                                        <p:cTn dur="500"/>
                                        <p:tgtEl>
                                          <p:spTgt spid="45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6"/>
          <p:cNvPicPr preferRelativeResize="0"/>
          <p:nvPr/>
        </p:nvPicPr>
        <p:blipFill rotWithShape="1">
          <a:blip r:embed="rId3">
            <a:alphaModFix/>
          </a:blip>
          <a:srcRect b="0" l="0" r="0" t="0"/>
          <a:stretch/>
        </p:blipFill>
        <p:spPr>
          <a:xfrm>
            <a:off x="228600" y="157163"/>
            <a:ext cx="5541823" cy="2890837"/>
          </a:xfrm>
          <a:prstGeom prst="rect">
            <a:avLst/>
          </a:prstGeom>
          <a:noFill/>
          <a:ln>
            <a:noFill/>
          </a:ln>
        </p:spPr>
      </p:pic>
      <p:pic>
        <p:nvPicPr>
          <p:cNvPr id="466" name="Google Shape;466;p46"/>
          <p:cNvPicPr preferRelativeResize="0"/>
          <p:nvPr/>
        </p:nvPicPr>
        <p:blipFill rotWithShape="1">
          <a:blip r:embed="rId4">
            <a:alphaModFix/>
          </a:blip>
          <a:srcRect b="0" l="0" r="0" t="0"/>
          <a:stretch/>
        </p:blipFill>
        <p:spPr>
          <a:xfrm>
            <a:off x="4996853" y="0"/>
            <a:ext cx="4143375" cy="2981325"/>
          </a:xfrm>
          <a:prstGeom prst="rect">
            <a:avLst/>
          </a:prstGeom>
          <a:noFill/>
          <a:ln cap="flat" cmpd="sng" w="9525">
            <a:solidFill>
              <a:schemeClr val="dk1">
                <a:alpha val="20000"/>
              </a:schemeClr>
            </a:solidFill>
            <a:prstDash val="solid"/>
            <a:miter lim="800000"/>
            <a:headEnd len="sm" w="sm" type="none"/>
            <a:tailEnd len="sm" w="sm" type="none"/>
          </a:ln>
        </p:spPr>
      </p:pic>
      <p:sp>
        <p:nvSpPr>
          <p:cNvPr id="467" name="Google Shape;467;p46"/>
          <p:cNvSpPr txBox="1"/>
          <p:nvPr/>
        </p:nvSpPr>
        <p:spPr>
          <a:xfrm>
            <a:off x="7086600" y="2514600"/>
            <a:ext cx="14478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Equalization</a:t>
            </a:r>
            <a:endParaRPr b="0" i="0" sz="1800" u="none" cap="none" strike="noStrike">
              <a:solidFill>
                <a:schemeClr val="dk1"/>
              </a:solidFill>
              <a:latin typeface="Corbel"/>
              <a:ea typeface="Corbel"/>
              <a:cs typeface="Corbel"/>
              <a:sym typeface="Corbel"/>
            </a:endParaRPr>
          </a:p>
        </p:txBody>
      </p:sp>
      <p:pic>
        <p:nvPicPr>
          <p:cNvPr id="468" name="Google Shape;468;p46"/>
          <p:cNvPicPr preferRelativeResize="0"/>
          <p:nvPr/>
        </p:nvPicPr>
        <p:blipFill rotWithShape="1">
          <a:blip r:embed="rId5">
            <a:alphaModFix/>
          </a:blip>
          <a:srcRect b="0" l="0" r="0" t="0"/>
          <a:stretch/>
        </p:blipFill>
        <p:spPr>
          <a:xfrm>
            <a:off x="0" y="3171825"/>
            <a:ext cx="5686425" cy="3609975"/>
          </a:xfrm>
          <a:prstGeom prst="rect">
            <a:avLst/>
          </a:prstGeom>
          <a:noFill/>
          <a:ln cap="flat" cmpd="sng" w="9525">
            <a:solidFill>
              <a:schemeClr val="dk1">
                <a:alpha val="49411"/>
              </a:schemeClr>
            </a:solidFill>
            <a:prstDash val="solid"/>
            <a:miter lim="800000"/>
            <a:headEnd len="sm" w="sm" type="none"/>
            <a:tailEnd len="sm" w="sm" type="none"/>
          </a:ln>
        </p:spPr>
      </p:pic>
      <p:sp>
        <p:nvSpPr>
          <p:cNvPr id="469" name="Google Shape;469;p4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cxnSp>
        <p:nvCxnSpPr>
          <p:cNvPr id="470" name="Google Shape;470;p46"/>
          <p:cNvCxnSpPr/>
          <p:nvPr/>
        </p:nvCxnSpPr>
        <p:spPr>
          <a:xfrm>
            <a:off x="1295400" y="3810000"/>
            <a:ext cx="1905000" cy="304800"/>
          </a:xfrm>
          <a:prstGeom prst="straightConnector1">
            <a:avLst/>
          </a:prstGeom>
          <a:noFill/>
          <a:ln cap="flat" cmpd="sng" w="38100">
            <a:solidFill>
              <a:srgbClr val="EFAB00"/>
            </a:solidFill>
            <a:prstDash val="solid"/>
            <a:round/>
            <a:headEnd len="sm" w="sm" type="none"/>
            <a:tailEnd len="med" w="med" type="stealth"/>
          </a:ln>
        </p:spPr>
      </p:cxnSp>
      <p:cxnSp>
        <p:nvCxnSpPr>
          <p:cNvPr id="471" name="Google Shape;471;p46"/>
          <p:cNvCxnSpPr/>
          <p:nvPr/>
        </p:nvCxnSpPr>
        <p:spPr>
          <a:xfrm rot="-5400000">
            <a:off x="2895600" y="3352800"/>
            <a:ext cx="1371600" cy="1588"/>
          </a:xfrm>
          <a:prstGeom prst="straightConnector1">
            <a:avLst/>
          </a:prstGeom>
          <a:noFill/>
          <a:ln cap="flat" cmpd="sng" w="38100">
            <a:solidFill>
              <a:srgbClr val="EFAB00"/>
            </a:solidFill>
            <a:prstDash val="solid"/>
            <a:round/>
            <a:headEnd len="sm" w="sm" type="none"/>
            <a:tailEnd len="med" w="med" type="stealth"/>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7"/>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Histogram specification versus equalization</a:t>
            </a:r>
            <a:endParaRPr/>
          </a:p>
        </p:txBody>
      </p:sp>
      <p:sp>
        <p:nvSpPr>
          <p:cNvPr id="477" name="Google Shape;477;p47"/>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85000" lnSpcReduction="20000"/>
          </a:bodyPr>
          <a:lstStyle/>
          <a:p>
            <a:pPr indent="-320040" lvl="0" marL="438912" rtl="0" algn="l">
              <a:lnSpc>
                <a:spcPct val="100000"/>
              </a:lnSpc>
              <a:spcBef>
                <a:spcPts val="0"/>
              </a:spcBef>
              <a:spcAft>
                <a:spcPts val="0"/>
              </a:spcAft>
              <a:buSzPct val="80000"/>
              <a:buChar char="◼"/>
            </a:pPr>
            <a:r>
              <a:rPr lang="en-US"/>
              <a:t>Histogram equalization produces an image with a washed out appearance.</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Why?</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The original image histogram has a number of dark pixels, followed by an empty range, and a moderate number of bright pixels. </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HE maps a narrow interval of dark pixels to the brighter side of the grayscale range (see the associated transformation function on the previous slide), causing a washed out appearance. </a:t>
            </a:r>
            <a:endParaRPr/>
          </a:p>
        </p:txBody>
      </p:sp>
      <p:sp>
        <p:nvSpPr>
          <p:cNvPr id="478" name="Google Shape;478;p4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8"/>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Histogram specification versus equalization</a:t>
            </a:r>
            <a:endParaRPr/>
          </a:p>
        </p:txBody>
      </p:sp>
      <p:sp>
        <p:nvSpPr>
          <p:cNvPr id="484" name="Google Shape;484;p48"/>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92500" lnSpcReduction="10000"/>
          </a:bodyPr>
          <a:lstStyle/>
          <a:p>
            <a:pPr indent="-320040" lvl="0" marL="438912" rtl="0" algn="l">
              <a:lnSpc>
                <a:spcPct val="100000"/>
              </a:lnSpc>
              <a:spcBef>
                <a:spcPts val="0"/>
              </a:spcBef>
              <a:spcAft>
                <a:spcPts val="0"/>
              </a:spcAft>
              <a:buSzPct val="80000"/>
              <a:buChar char="◼"/>
            </a:pPr>
            <a:r>
              <a:rPr lang="en-US"/>
              <a:t>We want a target histogram which has a smoother transition from dark to light pixels. </a:t>
            </a:r>
            <a:endParaRPr/>
          </a:p>
          <a:p>
            <a:pPr indent="-169672"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Hence the particular histogram chosen on the previous slides. </a:t>
            </a:r>
            <a:endParaRPr/>
          </a:p>
          <a:p>
            <a:pPr indent="-169672"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Notice that this produces an image with improved appearance.</a:t>
            </a:r>
            <a:endParaRPr/>
          </a:p>
          <a:p>
            <a:pPr indent="-169672"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Read example 3.9 of the textbook by Gonzalez.</a:t>
            </a:r>
            <a:endParaRPr/>
          </a:p>
        </p:txBody>
      </p:sp>
      <p:sp>
        <p:nvSpPr>
          <p:cNvPr id="485" name="Google Shape;485;p4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ttps://miro.medium.com/max/1446/1*cbgEHnGOojOY3leGrGRq1Q.jpeg" id="491" name="Google Shape;491;p49"/>
          <p:cNvPicPr preferRelativeResize="0"/>
          <p:nvPr/>
        </p:nvPicPr>
        <p:blipFill rotWithShape="1">
          <a:blip r:embed="rId3">
            <a:alphaModFix/>
          </a:blip>
          <a:srcRect b="0" l="0" r="0" t="0"/>
          <a:stretch/>
        </p:blipFill>
        <p:spPr>
          <a:xfrm>
            <a:off x="0" y="1"/>
            <a:ext cx="2930458" cy="3429000"/>
          </a:xfrm>
          <a:prstGeom prst="rect">
            <a:avLst/>
          </a:prstGeom>
          <a:noFill/>
          <a:ln>
            <a:noFill/>
          </a:ln>
        </p:spPr>
      </p:pic>
      <p:pic>
        <p:nvPicPr>
          <p:cNvPr descr="https://miro.medium.com/max/1446/1*viAG1o-BgIiTONVav0likA.jpeg" id="492" name="Google Shape;492;p49"/>
          <p:cNvPicPr preferRelativeResize="0"/>
          <p:nvPr/>
        </p:nvPicPr>
        <p:blipFill rotWithShape="1">
          <a:blip r:embed="rId4">
            <a:alphaModFix/>
          </a:blip>
          <a:srcRect b="0" l="0" r="0" t="0"/>
          <a:stretch/>
        </p:blipFill>
        <p:spPr>
          <a:xfrm>
            <a:off x="2971800" y="1"/>
            <a:ext cx="2743200" cy="3445126"/>
          </a:xfrm>
          <a:prstGeom prst="rect">
            <a:avLst/>
          </a:prstGeom>
          <a:noFill/>
          <a:ln>
            <a:noFill/>
          </a:ln>
        </p:spPr>
      </p:pic>
      <p:pic>
        <p:nvPicPr>
          <p:cNvPr descr="https://miro.medium.com/max/1952/1*ksZCuBe_lFzIwnCZA3dLhg.png" id="493" name="Google Shape;493;p49"/>
          <p:cNvPicPr preferRelativeResize="0"/>
          <p:nvPr/>
        </p:nvPicPr>
        <p:blipFill rotWithShape="1">
          <a:blip r:embed="rId5">
            <a:alphaModFix/>
          </a:blip>
          <a:srcRect b="0" l="0" r="0" t="0"/>
          <a:stretch/>
        </p:blipFill>
        <p:spPr>
          <a:xfrm>
            <a:off x="5791200" y="-1"/>
            <a:ext cx="2895600" cy="3417757"/>
          </a:xfrm>
          <a:prstGeom prst="rect">
            <a:avLst/>
          </a:prstGeom>
          <a:noFill/>
          <a:ln>
            <a:noFill/>
          </a:ln>
        </p:spPr>
      </p:pic>
      <p:sp>
        <p:nvSpPr>
          <p:cNvPr id="494" name="Google Shape;494;p49"/>
          <p:cNvSpPr/>
          <p:nvPr/>
        </p:nvSpPr>
        <p:spPr>
          <a:xfrm>
            <a:off x="2209800" y="3886200"/>
            <a:ext cx="4572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6">
                  <a:extLst>
                    <a:ext uri="{A12FA001-AC4F-418D-AE19-62706E023703}">
                      <ahyp:hlinkClr val="tx"/>
                    </a:ext>
                  </a:extLst>
                </a:hlinkClick>
              </a:rPr>
              <a:t>https://towardsdatascience.com/histogram-matching-ee3a67b4cbc1</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5"/>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Image Negatives</a:t>
            </a:r>
            <a:endParaRPr/>
          </a:p>
        </p:txBody>
      </p:sp>
      <p:sp>
        <p:nvSpPr>
          <p:cNvPr id="144" name="Google Shape;144;p5"/>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Let an image have intensity range [0,</a:t>
            </a:r>
            <a:r>
              <a:rPr i="1" lang="en-US"/>
              <a:t>L</a:t>
            </a:r>
            <a:r>
              <a:rPr lang="en-US"/>
              <a:t>-1].</a:t>
            </a:r>
            <a:endParaRPr/>
          </a:p>
          <a:p>
            <a:pPr indent="-320040" lvl="0" marL="438912" rtl="0" algn="l">
              <a:lnSpc>
                <a:spcPct val="100000"/>
              </a:lnSpc>
              <a:spcBef>
                <a:spcPts val="0"/>
              </a:spcBef>
              <a:spcAft>
                <a:spcPts val="0"/>
              </a:spcAft>
              <a:buSzPts val="2560"/>
              <a:buChar char="◼"/>
            </a:pPr>
            <a:r>
              <a:rPr lang="en-US"/>
              <a:t>The negative transformation has the form </a:t>
            </a:r>
            <a:r>
              <a:rPr i="1" lang="en-US"/>
              <a:t>s</a:t>
            </a:r>
            <a:r>
              <a:rPr lang="en-US"/>
              <a:t>(</a:t>
            </a:r>
            <a:r>
              <a:rPr i="1" lang="en-US"/>
              <a:t>r</a:t>
            </a:r>
            <a:r>
              <a:rPr lang="en-US"/>
              <a:t>)=</a:t>
            </a:r>
            <a:r>
              <a:rPr i="1" lang="en-US"/>
              <a:t>L</a:t>
            </a:r>
            <a:r>
              <a:rPr lang="en-US"/>
              <a:t>-1-</a:t>
            </a:r>
            <a:r>
              <a:rPr i="1" lang="en-US"/>
              <a:t>r</a:t>
            </a:r>
            <a:r>
              <a:rPr lang="en-US"/>
              <a:t> where </a:t>
            </a:r>
            <a:r>
              <a:rPr i="1" lang="en-US"/>
              <a:t>s</a:t>
            </a:r>
            <a:r>
              <a:rPr lang="en-US"/>
              <a:t>,</a:t>
            </a:r>
            <a:r>
              <a:rPr i="1" lang="en-US"/>
              <a:t>r</a:t>
            </a:r>
            <a:r>
              <a:rPr lang="en-US"/>
              <a:t> = output, input intensity level.</a:t>
            </a:r>
            <a:endParaRPr/>
          </a:p>
          <a:p>
            <a:pPr indent="-320040" lvl="0" marL="438912" rtl="0" algn="l">
              <a:lnSpc>
                <a:spcPct val="100000"/>
              </a:lnSpc>
              <a:spcBef>
                <a:spcPts val="0"/>
              </a:spcBef>
              <a:spcAft>
                <a:spcPts val="0"/>
              </a:spcAft>
              <a:buSzPts val="2560"/>
              <a:buChar char="◼"/>
            </a:pPr>
            <a:r>
              <a:rPr lang="en-US"/>
              <a:t>This reverses the intensity levels of an image – equivalent of a photographic negative</a:t>
            </a:r>
            <a:endParaRPr/>
          </a:p>
          <a:p>
            <a:pPr indent="-320040" lvl="0" marL="438912" rtl="0" algn="l">
              <a:lnSpc>
                <a:spcPct val="100000"/>
              </a:lnSpc>
              <a:spcBef>
                <a:spcPts val="0"/>
              </a:spcBef>
              <a:spcAft>
                <a:spcPts val="0"/>
              </a:spcAft>
              <a:buSzPts val="2560"/>
              <a:buChar char="◼"/>
            </a:pPr>
            <a:r>
              <a:rPr lang="en-US"/>
              <a:t>This can produce an enhancing effect – to enhance grayish detail on dark background. </a:t>
            </a:r>
            <a:endParaRPr/>
          </a:p>
        </p:txBody>
      </p:sp>
      <p:sp>
        <p:nvSpPr>
          <p:cNvPr id="145" name="Google Shape;145;p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0" st="0"/>
                                            </p:txEl>
                                          </p:spTgt>
                                        </p:tgtEl>
                                        <p:attrNameLst>
                                          <p:attrName>style.visibility</p:attrName>
                                        </p:attrNameLst>
                                      </p:cBhvr>
                                      <p:to>
                                        <p:strVal val="visible"/>
                                      </p:to>
                                    </p:set>
                                    <p:animEffect filter="fade" transition="in">
                                      <p:cBhvr>
                                        <p:cTn dur="500"/>
                                        <p:tgtEl>
                                          <p:spTgt spid="1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1" st="1"/>
                                            </p:txEl>
                                          </p:spTgt>
                                        </p:tgtEl>
                                        <p:attrNameLst>
                                          <p:attrName>style.visibility</p:attrName>
                                        </p:attrNameLst>
                                      </p:cBhvr>
                                      <p:to>
                                        <p:strVal val="visible"/>
                                      </p:to>
                                    </p:set>
                                    <p:animEffect filter="fade" transition="in">
                                      <p:cBhvr>
                                        <p:cTn dur="500"/>
                                        <p:tgtEl>
                                          <p:spTgt spid="1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2" st="2"/>
                                            </p:txEl>
                                          </p:spTgt>
                                        </p:tgtEl>
                                        <p:attrNameLst>
                                          <p:attrName>style.visibility</p:attrName>
                                        </p:attrNameLst>
                                      </p:cBhvr>
                                      <p:to>
                                        <p:strVal val="visible"/>
                                      </p:to>
                                    </p:set>
                                    <p:animEffect filter="fade" transition="in">
                                      <p:cBhvr>
                                        <p:cTn dur="500"/>
                                        <p:tgtEl>
                                          <p:spTgt spid="1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3" st="3"/>
                                            </p:txEl>
                                          </p:spTgt>
                                        </p:tgtEl>
                                        <p:attrNameLst>
                                          <p:attrName>style.visibility</p:attrName>
                                        </p:attrNameLst>
                                      </p:cBhvr>
                                      <p:to>
                                        <p:strVal val="visible"/>
                                      </p:to>
                                    </p:set>
                                    <p:animEffect filter="fade" transition="in">
                                      <p:cBhvr>
                                        <p:cTn dur="500"/>
                                        <p:tgtEl>
                                          <p:spTgt spid="14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0"/>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Example</a:t>
            </a:r>
            <a:endParaRPr/>
          </a:p>
        </p:txBody>
      </p:sp>
      <p:sp>
        <p:nvSpPr>
          <p:cNvPr id="500" name="Google Shape;500;p5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01" name="Google Shape;501;p50"/>
          <p:cNvPicPr preferRelativeResize="0"/>
          <p:nvPr/>
        </p:nvPicPr>
        <p:blipFill rotWithShape="1">
          <a:blip r:embed="rId3">
            <a:alphaModFix/>
          </a:blip>
          <a:srcRect b="0" l="0" r="0" t="0"/>
          <a:stretch/>
        </p:blipFill>
        <p:spPr>
          <a:xfrm>
            <a:off x="152400" y="1600200"/>
            <a:ext cx="8367532" cy="3810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1"/>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Discrete Representation</a:t>
            </a:r>
            <a:endParaRPr/>
          </a:p>
        </p:txBody>
      </p:sp>
      <p:sp>
        <p:nvSpPr>
          <p:cNvPr id="507" name="Google Shape;507;p5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08" name="Google Shape;508;p51"/>
          <p:cNvPicPr preferRelativeResize="0"/>
          <p:nvPr/>
        </p:nvPicPr>
        <p:blipFill rotWithShape="1">
          <a:blip r:embed="rId3">
            <a:alphaModFix/>
          </a:blip>
          <a:srcRect b="0" l="0" r="0" t="0"/>
          <a:stretch/>
        </p:blipFill>
        <p:spPr>
          <a:xfrm>
            <a:off x="381000" y="1676400"/>
            <a:ext cx="3962400" cy="2584254"/>
          </a:xfrm>
          <a:prstGeom prst="rect">
            <a:avLst/>
          </a:prstGeom>
          <a:noFill/>
          <a:ln>
            <a:noFill/>
          </a:ln>
        </p:spPr>
      </p:pic>
      <p:sp>
        <p:nvSpPr>
          <p:cNvPr id="509" name="Google Shape;509;p51"/>
          <p:cNvSpPr txBox="1"/>
          <p:nvPr/>
        </p:nvSpPr>
        <p:spPr>
          <a:xfrm>
            <a:off x="381000" y="4724400"/>
            <a:ext cx="67056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The inverse of G is computed via a lookup table. In practice, one evaluates G at all integer values from 0 to L-1.  We use the stored values of G to find the integer z</a:t>
            </a:r>
            <a:r>
              <a:rPr b="0" baseline="-25000" i="0" lang="en-US" sz="1800" u="none" cap="none" strike="noStrike">
                <a:solidFill>
                  <a:schemeClr val="dk1"/>
                </a:solidFill>
                <a:latin typeface="Corbel"/>
                <a:ea typeface="Corbel"/>
                <a:cs typeface="Corbel"/>
                <a:sym typeface="Corbel"/>
              </a:rPr>
              <a:t>q</a:t>
            </a:r>
            <a:r>
              <a:rPr b="0" i="0" lang="en-US" sz="1800" u="none" cap="none" strike="noStrike">
                <a:solidFill>
                  <a:schemeClr val="dk1"/>
                </a:solidFill>
                <a:latin typeface="Corbel"/>
                <a:ea typeface="Corbel"/>
                <a:cs typeface="Corbel"/>
                <a:sym typeface="Corbel"/>
              </a:rPr>
              <a:t> such that G(z</a:t>
            </a:r>
            <a:r>
              <a:rPr b="0" baseline="-25000" i="0" lang="en-US" sz="1800" u="none" cap="none" strike="noStrike">
                <a:solidFill>
                  <a:schemeClr val="dk1"/>
                </a:solidFill>
                <a:latin typeface="Corbel"/>
                <a:ea typeface="Corbel"/>
                <a:cs typeface="Corbel"/>
                <a:sym typeface="Corbel"/>
              </a:rPr>
              <a:t>q</a:t>
            </a:r>
            <a:r>
              <a:rPr b="0" i="0" lang="en-US" sz="1800" u="none" cap="none" strike="noStrike">
                <a:solidFill>
                  <a:schemeClr val="dk1"/>
                </a:solidFill>
                <a:latin typeface="Corbel"/>
                <a:ea typeface="Corbel"/>
                <a:cs typeface="Corbel"/>
                <a:sym typeface="Corbel"/>
              </a:rPr>
              <a:t>) is closest to s</a:t>
            </a:r>
            <a:r>
              <a:rPr b="0" baseline="-25000" i="0" lang="en-US" sz="1800" u="none" cap="none" strike="noStrike">
                <a:solidFill>
                  <a:schemeClr val="dk1"/>
                </a:solidFill>
                <a:latin typeface="Corbel"/>
                <a:ea typeface="Corbel"/>
                <a:cs typeface="Corbel"/>
                <a:sym typeface="Corbel"/>
              </a:rPr>
              <a:t>k</a:t>
            </a:r>
            <a:r>
              <a:rPr b="0" i="0" lang="en-US" sz="1800" u="none" cap="none" strike="noStrike">
                <a:solidFill>
                  <a:schemeClr val="dk1"/>
                </a:solidFill>
                <a:latin typeface="Corbel"/>
                <a:ea typeface="Corbel"/>
                <a:cs typeface="Corbel"/>
                <a:sym typeface="Corbel"/>
              </a:rPr>
              <a:t> for each s</a:t>
            </a:r>
            <a:r>
              <a:rPr b="0" baseline="-25000" i="0" lang="en-US" sz="1800" u="none" cap="none" strike="noStrike">
                <a:solidFill>
                  <a:schemeClr val="dk1"/>
                </a:solidFill>
                <a:latin typeface="Corbel"/>
                <a:ea typeface="Corbel"/>
                <a:cs typeface="Corbel"/>
                <a:sym typeface="Corbel"/>
              </a:rPr>
              <a:t>k  </a:t>
            </a:r>
            <a:r>
              <a:rPr b="0" i="0" lang="en-US" sz="1800" u="none" cap="none" strike="noStrike">
                <a:solidFill>
                  <a:schemeClr val="dk1"/>
                </a:solidFill>
                <a:latin typeface="Corbel"/>
                <a:ea typeface="Corbel"/>
                <a:cs typeface="Corbel"/>
                <a:sym typeface="Corbel"/>
              </a:rPr>
              <a:t>value.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15" name="Google Shape;515;p52"/>
          <p:cNvPicPr preferRelativeResize="0"/>
          <p:nvPr/>
        </p:nvPicPr>
        <p:blipFill rotWithShape="1">
          <a:blip r:embed="rId3">
            <a:alphaModFix/>
          </a:blip>
          <a:srcRect b="0" l="0" r="0" t="0"/>
          <a:stretch/>
        </p:blipFill>
        <p:spPr>
          <a:xfrm>
            <a:off x="152400" y="4191000"/>
            <a:ext cx="2724706" cy="2362200"/>
          </a:xfrm>
          <a:prstGeom prst="rect">
            <a:avLst/>
          </a:prstGeom>
          <a:noFill/>
          <a:ln>
            <a:noFill/>
          </a:ln>
        </p:spPr>
      </p:pic>
      <p:pic>
        <p:nvPicPr>
          <p:cNvPr id="516" name="Google Shape;516;p52"/>
          <p:cNvPicPr preferRelativeResize="0"/>
          <p:nvPr/>
        </p:nvPicPr>
        <p:blipFill rotWithShape="1">
          <a:blip r:embed="rId4">
            <a:alphaModFix/>
          </a:blip>
          <a:srcRect b="0" l="0" r="0" t="0"/>
          <a:stretch/>
        </p:blipFill>
        <p:spPr>
          <a:xfrm>
            <a:off x="3048000" y="4267200"/>
            <a:ext cx="1371600" cy="2101901"/>
          </a:xfrm>
          <a:prstGeom prst="rect">
            <a:avLst/>
          </a:prstGeom>
          <a:noFill/>
          <a:ln>
            <a:noFill/>
          </a:ln>
        </p:spPr>
      </p:pic>
      <p:pic>
        <p:nvPicPr>
          <p:cNvPr id="517" name="Google Shape;517;p52"/>
          <p:cNvPicPr preferRelativeResize="0"/>
          <p:nvPr/>
        </p:nvPicPr>
        <p:blipFill rotWithShape="1">
          <a:blip r:embed="rId5">
            <a:alphaModFix/>
          </a:blip>
          <a:srcRect b="0" l="0" r="0" t="0"/>
          <a:stretch/>
        </p:blipFill>
        <p:spPr>
          <a:xfrm>
            <a:off x="228600" y="0"/>
            <a:ext cx="4673374" cy="4038600"/>
          </a:xfrm>
          <a:prstGeom prst="rect">
            <a:avLst/>
          </a:prstGeom>
          <a:noFill/>
          <a:ln>
            <a:noFill/>
          </a:ln>
        </p:spPr>
      </p:pic>
      <p:pic>
        <p:nvPicPr>
          <p:cNvPr id="518" name="Google Shape;518;p52"/>
          <p:cNvPicPr preferRelativeResize="0"/>
          <p:nvPr/>
        </p:nvPicPr>
        <p:blipFill rotWithShape="1">
          <a:blip r:embed="rId6">
            <a:alphaModFix/>
          </a:blip>
          <a:srcRect b="0" l="0" r="0" t="0"/>
          <a:stretch/>
        </p:blipFill>
        <p:spPr>
          <a:xfrm>
            <a:off x="4876800" y="0"/>
            <a:ext cx="1371600" cy="309028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Trial and error</a:t>
            </a:r>
            <a:endParaRPr/>
          </a:p>
        </p:txBody>
      </p:sp>
      <p:sp>
        <p:nvSpPr>
          <p:cNvPr id="524" name="Google Shape;524;p53"/>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92500" lnSpcReduction="20000"/>
          </a:bodyPr>
          <a:lstStyle/>
          <a:p>
            <a:pPr indent="-320040" lvl="0" marL="438912" rtl="0" algn="l">
              <a:lnSpc>
                <a:spcPct val="100000"/>
              </a:lnSpc>
              <a:spcBef>
                <a:spcPts val="0"/>
              </a:spcBef>
              <a:spcAft>
                <a:spcPts val="0"/>
              </a:spcAft>
              <a:buSzPct val="80000"/>
              <a:buChar char="◼"/>
            </a:pPr>
            <a:r>
              <a:rPr lang="en-US"/>
              <a:t>HE and HS are both image enhancement methods.</a:t>
            </a:r>
            <a:endParaRPr/>
          </a:p>
          <a:p>
            <a:pPr indent="-169672"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The choice of whether to use HE or HS, or which histogram to use for the specification in HS, are left to trial and error.</a:t>
            </a:r>
            <a:endParaRPr/>
          </a:p>
          <a:p>
            <a:pPr indent="-169672"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There is no universal way of specifying a histogram for HS. </a:t>
            </a:r>
            <a:endParaRPr/>
          </a:p>
          <a:p>
            <a:pPr indent="-169672"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In fact, HE or HS can be even be done at a “local” level – see next slide. </a:t>
            </a:r>
            <a:endParaRPr/>
          </a:p>
        </p:txBody>
      </p:sp>
      <p:sp>
        <p:nvSpPr>
          <p:cNvPr id="525" name="Google Shape;525;p5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4"/>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Local Histogram Equalization</a:t>
            </a:r>
            <a:endParaRPr/>
          </a:p>
        </p:txBody>
      </p:sp>
      <p:sp>
        <p:nvSpPr>
          <p:cNvPr id="531" name="Google Shape;531;p54"/>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85000" lnSpcReduction="20000"/>
          </a:bodyPr>
          <a:lstStyle/>
          <a:p>
            <a:pPr indent="-320040" lvl="0" marL="438912" rtl="0" algn="l">
              <a:lnSpc>
                <a:spcPct val="100000"/>
              </a:lnSpc>
              <a:spcBef>
                <a:spcPts val="0"/>
              </a:spcBef>
              <a:spcAft>
                <a:spcPts val="0"/>
              </a:spcAft>
              <a:buSzPct val="80000"/>
              <a:buChar char="◼"/>
            </a:pPr>
            <a:r>
              <a:rPr lang="en-US"/>
              <a:t>HE/HS – studied so far – are </a:t>
            </a:r>
            <a:r>
              <a:rPr b="1" lang="en-US"/>
              <a:t>global</a:t>
            </a:r>
            <a:r>
              <a:rPr lang="en-US"/>
              <a:t> methods, i.e. pixel intensities are modified by a transformation function affected by intensity values of the </a:t>
            </a:r>
            <a:r>
              <a:rPr b="1" lang="en-US"/>
              <a:t>entire</a:t>
            </a:r>
            <a:r>
              <a:rPr lang="en-US"/>
              <a:t> image.</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This approach sometimes does not enhance details in small areas of an image. </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Because the number of pixels in small image areas may have an insufficient influence on the global transformation.</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Solution: devise transformations based on local histograms. </a:t>
            </a:r>
            <a:endParaRPr/>
          </a:p>
        </p:txBody>
      </p:sp>
      <p:sp>
        <p:nvSpPr>
          <p:cNvPr id="532" name="Google Shape;532;p5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5"/>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Local (also called Adaptive) Histogram Equalization</a:t>
            </a:r>
            <a:endParaRPr/>
          </a:p>
        </p:txBody>
      </p:sp>
      <p:sp>
        <p:nvSpPr>
          <p:cNvPr id="538" name="Google Shape;538;p55"/>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62500" lnSpcReduction="20000"/>
          </a:bodyPr>
          <a:lstStyle/>
          <a:p>
            <a:pPr indent="-320040" lvl="0" marL="438912" rtl="0" algn="l">
              <a:lnSpc>
                <a:spcPct val="100000"/>
              </a:lnSpc>
              <a:spcBef>
                <a:spcPts val="0"/>
              </a:spcBef>
              <a:spcAft>
                <a:spcPts val="0"/>
              </a:spcAft>
              <a:buSzPct val="80000"/>
              <a:buChar char="◼"/>
            </a:pPr>
            <a:r>
              <a:rPr lang="en-US"/>
              <a:t>Define a symmetrical neighborhood N(x,y) around any pixel (x,y).</a:t>
            </a:r>
            <a:endParaRPr/>
          </a:p>
          <a:p>
            <a:pPr indent="-218440"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The neighborhood is typically rectangular and has size (say) K x K.</a:t>
            </a:r>
            <a:endParaRPr/>
          </a:p>
          <a:p>
            <a:pPr indent="-218440"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At each (x,y), compute the histogram of intensity values confined to N(x,y).</a:t>
            </a:r>
            <a:endParaRPr/>
          </a:p>
          <a:p>
            <a:pPr indent="-218440"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Compute a transformation based on this local histogram using either HE or HS.</a:t>
            </a:r>
            <a:endParaRPr/>
          </a:p>
          <a:p>
            <a:pPr indent="-218440"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Replace the intensity value of only (x,y) by the transformed intensity.</a:t>
            </a:r>
            <a:endParaRPr/>
          </a:p>
          <a:p>
            <a:pPr indent="-218440"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Repeat for the entire image. </a:t>
            </a:r>
            <a:endParaRPr/>
          </a:p>
          <a:p>
            <a:pPr indent="-218440"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See example on next slide – where global HE (GHE) is unable to enhance the local details in the black squares, but local HE (LHE) with a window size of 3 x 3 is. </a:t>
            </a:r>
            <a:endParaRPr/>
          </a:p>
        </p:txBody>
      </p:sp>
      <p:sp>
        <p:nvSpPr>
          <p:cNvPr id="539" name="Google Shape;539;p5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45" name="Google Shape;545;p56"/>
          <p:cNvPicPr preferRelativeResize="0"/>
          <p:nvPr/>
        </p:nvPicPr>
        <p:blipFill rotWithShape="1">
          <a:blip r:embed="rId3">
            <a:alphaModFix/>
          </a:blip>
          <a:srcRect b="0" l="0" r="0" t="0"/>
          <a:stretch/>
        </p:blipFill>
        <p:spPr>
          <a:xfrm>
            <a:off x="0" y="152400"/>
            <a:ext cx="8808420" cy="3657600"/>
          </a:xfrm>
          <a:prstGeom prst="rect">
            <a:avLst/>
          </a:prstGeom>
          <a:noFill/>
          <a:ln>
            <a:noFill/>
          </a:ln>
        </p:spPr>
      </p:pic>
      <p:pic>
        <p:nvPicPr>
          <p:cNvPr descr="https://miro.medium.com/max/830/1*FXQg3ai1tNE09SYvmLxTlQ.png" id="546" name="Google Shape;546;p56"/>
          <p:cNvPicPr preferRelativeResize="0"/>
          <p:nvPr/>
        </p:nvPicPr>
        <p:blipFill rotWithShape="1">
          <a:blip r:embed="rId4">
            <a:alphaModFix/>
          </a:blip>
          <a:srcRect b="0" l="0" r="0" t="0"/>
          <a:stretch/>
        </p:blipFill>
        <p:spPr>
          <a:xfrm>
            <a:off x="0" y="3733685"/>
            <a:ext cx="7543800" cy="3124315"/>
          </a:xfrm>
          <a:prstGeom prst="rect">
            <a:avLst/>
          </a:prstGeom>
          <a:noFill/>
          <a:ln>
            <a:noFill/>
          </a:ln>
        </p:spPr>
      </p:pic>
      <p:sp>
        <p:nvSpPr>
          <p:cNvPr id="547" name="Google Shape;547;p56"/>
          <p:cNvSpPr txBox="1"/>
          <p:nvPr/>
        </p:nvSpPr>
        <p:spPr>
          <a:xfrm>
            <a:off x="7162800" y="4572000"/>
            <a:ext cx="16002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Adaptive means same as local</a:t>
            </a:r>
            <a:endParaRPr b="0" i="0" sz="1800" u="none" cap="none" strike="noStrike">
              <a:solidFill>
                <a:schemeClr val="dk1"/>
              </a:solidFill>
              <a:latin typeface="Corbel"/>
              <a:ea typeface="Corbel"/>
              <a:cs typeface="Corbel"/>
              <a:sym typeface="Corbel"/>
            </a:endParaRPr>
          </a:p>
        </p:txBody>
      </p:sp>
      <p:sp>
        <p:nvSpPr>
          <p:cNvPr id="548" name="Google Shape;548;p56"/>
          <p:cNvSpPr/>
          <p:nvPr/>
        </p:nvSpPr>
        <p:spPr>
          <a:xfrm>
            <a:off x="990600" y="6488668"/>
            <a:ext cx="7391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https://towardsdatascience.com/histogram-equalization-5d1013626e64</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Input image." id="554" name="Google Shape;554;p57"/>
          <p:cNvPicPr preferRelativeResize="0"/>
          <p:nvPr/>
        </p:nvPicPr>
        <p:blipFill rotWithShape="1">
          <a:blip r:embed="rId3">
            <a:alphaModFix/>
          </a:blip>
          <a:srcRect b="0" l="0" r="0" t="0"/>
          <a:stretch/>
        </p:blipFill>
        <p:spPr>
          <a:xfrm>
            <a:off x="0" y="1"/>
            <a:ext cx="4419600" cy="3318966"/>
          </a:xfrm>
          <a:prstGeom prst="rect">
            <a:avLst/>
          </a:prstGeom>
          <a:noFill/>
          <a:ln>
            <a:noFill/>
          </a:ln>
        </p:spPr>
      </p:pic>
      <p:pic>
        <p:nvPicPr>
          <p:cNvPr descr="Global histogram equalization." id="555" name="Google Shape;555;p57"/>
          <p:cNvPicPr preferRelativeResize="0"/>
          <p:nvPr/>
        </p:nvPicPr>
        <p:blipFill rotWithShape="1">
          <a:blip r:embed="rId4">
            <a:alphaModFix/>
          </a:blip>
          <a:srcRect b="0" l="0" r="0" t="0"/>
          <a:stretch/>
        </p:blipFill>
        <p:spPr>
          <a:xfrm>
            <a:off x="0" y="3352800"/>
            <a:ext cx="4464652" cy="3352799"/>
          </a:xfrm>
          <a:prstGeom prst="rect">
            <a:avLst/>
          </a:prstGeom>
          <a:noFill/>
          <a:ln>
            <a:noFill/>
          </a:ln>
        </p:spPr>
      </p:pic>
      <p:sp>
        <p:nvSpPr>
          <p:cNvPr id="556" name="Google Shape;556;p57"/>
          <p:cNvSpPr txBox="1"/>
          <p:nvPr/>
        </p:nvSpPr>
        <p:spPr>
          <a:xfrm>
            <a:off x="4953000" y="914400"/>
            <a:ext cx="2438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Original Image</a:t>
            </a:r>
            <a:endParaRPr b="0" i="0" sz="1800" u="none" cap="none" strike="noStrike">
              <a:solidFill>
                <a:schemeClr val="dk1"/>
              </a:solidFill>
              <a:latin typeface="Corbel"/>
              <a:ea typeface="Corbel"/>
              <a:cs typeface="Corbel"/>
              <a:sym typeface="Corbel"/>
            </a:endParaRPr>
          </a:p>
        </p:txBody>
      </p:sp>
      <p:sp>
        <p:nvSpPr>
          <p:cNvPr id="557" name="Google Shape;557;p57"/>
          <p:cNvSpPr txBox="1"/>
          <p:nvPr/>
        </p:nvSpPr>
        <p:spPr>
          <a:xfrm>
            <a:off x="4953000" y="3733800"/>
            <a:ext cx="24384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Global histogram-equalized image (see next slide for the results with local HE)</a:t>
            </a:r>
            <a:endParaRPr b="0" i="0" sz="1800" u="none" cap="none" strike="noStrike">
              <a:solidFill>
                <a:schemeClr val="dk1"/>
              </a:solidFill>
              <a:latin typeface="Corbel"/>
              <a:ea typeface="Corbel"/>
              <a:cs typeface="Corbel"/>
              <a:sym typeface="Corbel"/>
            </a:endParaRPr>
          </a:p>
        </p:txBody>
      </p:sp>
      <p:sp>
        <p:nvSpPr>
          <p:cNvPr id="558" name="Google Shape;558;p57"/>
          <p:cNvSpPr/>
          <p:nvPr/>
        </p:nvSpPr>
        <p:spPr>
          <a:xfrm>
            <a:off x="4648200" y="1371600"/>
            <a:ext cx="405431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5">
                  <a:extLst>
                    <a:ext uri="{A12FA001-AC4F-418D-AE19-62706E023703}">
                      <ahyp:hlinkClr val="tx"/>
                    </a:ext>
                  </a:extLst>
                </a:hlinkClick>
              </a:rPr>
              <a:t>https://cromwell-intl.com/3d/histogram/</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
        <p:nvSpPr>
          <p:cNvPr id="559" name="Google Shape;559;p57"/>
          <p:cNvSpPr/>
          <p:nvPr/>
        </p:nvSpPr>
        <p:spPr>
          <a:xfrm>
            <a:off x="2209800" y="4191000"/>
            <a:ext cx="1295400" cy="762000"/>
          </a:xfrm>
          <a:prstGeom prst="rect">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560" name="Google Shape;560;p57"/>
          <p:cNvSpPr/>
          <p:nvPr/>
        </p:nvSpPr>
        <p:spPr>
          <a:xfrm>
            <a:off x="2057400" y="762000"/>
            <a:ext cx="1295400" cy="762000"/>
          </a:xfrm>
          <a:prstGeom prst="rect">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Localized histogram equalization, radius of 100 pixels." id="566" name="Google Shape;566;p58"/>
          <p:cNvPicPr preferRelativeResize="0"/>
          <p:nvPr/>
        </p:nvPicPr>
        <p:blipFill rotWithShape="1">
          <a:blip r:embed="rId3">
            <a:alphaModFix/>
          </a:blip>
          <a:srcRect b="0" l="0" r="0" t="0"/>
          <a:stretch/>
        </p:blipFill>
        <p:spPr>
          <a:xfrm>
            <a:off x="0" y="1"/>
            <a:ext cx="4495800" cy="3376190"/>
          </a:xfrm>
          <a:prstGeom prst="rect">
            <a:avLst/>
          </a:prstGeom>
          <a:noFill/>
          <a:ln>
            <a:noFill/>
          </a:ln>
        </p:spPr>
      </p:pic>
      <p:pic>
        <p:nvPicPr>
          <p:cNvPr descr="Localized histogram equalization, radius of 50 pixels." id="567" name="Google Shape;567;p58"/>
          <p:cNvPicPr preferRelativeResize="0"/>
          <p:nvPr/>
        </p:nvPicPr>
        <p:blipFill rotWithShape="1">
          <a:blip r:embed="rId4">
            <a:alphaModFix/>
          </a:blip>
          <a:srcRect b="0" l="0" r="0" t="0"/>
          <a:stretch/>
        </p:blipFill>
        <p:spPr>
          <a:xfrm>
            <a:off x="0" y="3352801"/>
            <a:ext cx="4495800" cy="3376190"/>
          </a:xfrm>
          <a:prstGeom prst="rect">
            <a:avLst/>
          </a:prstGeom>
          <a:noFill/>
          <a:ln>
            <a:noFill/>
          </a:ln>
        </p:spPr>
      </p:pic>
      <p:sp>
        <p:nvSpPr>
          <p:cNvPr id="568" name="Google Shape;568;p58"/>
          <p:cNvSpPr txBox="1"/>
          <p:nvPr/>
        </p:nvSpPr>
        <p:spPr>
          <a:xfrm>
            <a:off x="4648200" y="1524000"/>
            <a:ext cx="24384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Local histogram-equalized image (size 100 x 100)</a:t>
            </a:r>
            <a:endParaRPr b="0" i="0" sz="1800" u="none" cap="none" strike="noStrike">
              <a:solidFill>
                <a:schemeClr val="dk1"/>
              </a:solidFill>
              <a:latin typeface="Corbel"/>
              <a:ea typeface="Corbel"/>
              <a:cs typeface="Corbel"/>
              <a:sym typeface="Corbel"/>
            </a:endParaRPr>
          </a:p>
        </p:txBody>
      </p:sp>
      <p:sp>
        <p:nvSpPr>
          <p:cNvPr id="569" name="Google Shape;569;p58"/>
          <p:cNvSpPr txBox="1"/>
          <p:nvPr/>
        </p:nvSpPr>
        <p:spPr>
          <a:xfrm>
            <a:off x="4800600" y="3886200"/>
            <a:ext cx="24384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Local histogram-equalized image (size 50 x 50)</a:t>
            </a:r>
            <a:endParaRPr b="0" i="0" sz="1800" u="none" cap="none" strike="noStrike">
              <a:solidFill>
                <a:schemeClr val="dk1"/>
              </a:solidFill>
              <a:latin typeface="Corbel"/>
              <a:ea typeface="Corbel"/>
              <a:cs typeface="Corbel"/>
              <a:sym typeface="Corbel"/>
            </a:endParaRPr>
          </a:p>
        </p:txBody>
      </p:sp>
      <p:sp>
        <p:nvSpPr>
          <p:cNvPr id="570" name="Google Shape;570;p58"/>
          <p:cNvSpPr txBox="1"/>
          <p:nvPr/>
        </p:nvSpPr>
        <p:spPr>
          <a:xfrm>
            <a:off x="4876800" y="5257800"/>
            <a:ext cx="3657600"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Ignore the fact that these are color images because color image HE is slightly different  and we will study it later. Concentrate on the advantages of local over global.</a:t>
            </a:r>
            <a:endParaRPr b="0" i="0" sz="1800" u="none" cap="none" strike="noStrike">
              <a:solidFill>
                <a:schemeClr val="dk1"/>
              </a:solidFill>
              <a:latin typeface="Corbel"/>
              <a:ea typeface="Corbel"/>
              <a:cs typeface="Corbel"/>
              <a:sym typeface="Corbel"/>
            </a:endParaRPr>
          </a:p>
        </p:txBody>
      </p:sp>
      <p:sp>
        <p:nvSpPr>
          <p:cNvPr id="571" name="Google Shape;571;p58"/>
          <p:cNvSpPr/>
          <p:nvPr/>
        </p:nvSpPr>
        <p:spPr>
          <a:xfrm>
            <a:off x="2209800" y="4191000"/>
            <a:ext cx="1295400" cy="762000"/>
          </a:xfrm>
          <a:prstGeom prst="rect">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572" name="Google Shape;572;p58"/>
          <p:cNvSpPr/>
          <p:nvPr/>
        </p:nvSpPr>
        <p:spPr>
          <a:xfrm>
            <a:off x="2133600" y="838200"/>
            <a:ext cx="1295400" cy="762000"/>
          </a:xfrm>
          <a:prstGeom prst="rect">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9"/>
          <p:cNvSpPr txBox="1"/>
          <p:nvPr>
            <p:ph type="ctrTitle"/>
          </p:nvPr>
        </p:nvSpPr>
        <p:spPr>
          <a:xfrm>
            <a:off x="685800" y="3355848"/>
            <a:ext cx="8077200" cy="1673352"/>
          </a:xfrm>
          <a:prstGeom prst="rect">
            <a:avLst/>
          </a:prstGeom>
          <a:noFill/>
          <a:ln>
            <a:noFill/>
          </a:ln>
        </p:spPr>
        <p:txBody>
          <a:bodyPr anchorCtr="0" anchor="t" bIns="0" lIns="91425" spcFirstLastPara="1" rIns="45700" wrap="square" tIns="0">
            <a:normAutofit/>
          </a:bodyPr>
          <a:lstStyle/>
          <a:p>
            <a:pPr indent="0" lvl="0" marL="0" rtl="0" algn="l">
              <a:lnSpc>
                <a:spcPct val="100000"/>
              </a:lnSpc>
              <a:spcBef>
                <a:spcPts val="0"/>
              </a:spcBef>
              <a:spcAft>
                <a:spcPts val="0"/>
              </a:spcAft>
              <a:buClr>
                <a:srgbClr val="FFC700"/>
              </a:buClr>
              <a:buSzPts val="4700"/>
              <a:buFont typeface="Corbel"/>
              <a:buNone/>
            </a:pPr>
            <a:r>
              <a:rPr lang="en-US"/>
              <a:t>Spatial Filters</a:t>
            </a:r>
            <a:endParaRPr/>
          </a:p>
        </p:txBody>
      </p:sp>
      <p:sp>
        <p:nvSpPr>
          <p:cNvPr id="578" name="Google Shape;578;p59"/>
          <p:cNvSpPr txBox="1"/>
          <p:nvPr>
            <p:ph idx="1" type="subTitle"/>
          </p:nvPr>
        </p:nvSpPr>
        <p:spPr>
          <a:xfrm>
            <a:off x="685800" y="1828800"/>
            <a:ext cx="8077200" cy="1499616"/>
          </a:xfrm>
          <a:prstGeom prst="rect">
            <a:avLst/>
          </a:prstGeom>
          <a:noFill/>
          <a:ln>
            <a:noFill/>
          </a:ln>
        </p:spPr>
        <p:txBody>
          <a:bodyPr anchorCtr="0" anchor="b" bIns="0" lIns="118850" spcFirstLastPara="1" rIns="45700" wrap="square" tIns="0">
            <a:normAutofit/>
          </a:bodyPr>
          <a:lstStyle/>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51" name="Google Shape;151;p6"/>
          <p:cNvPicPr preferRelativeResize="0"/>
          <p:nvPr/>
        </p:nvPicPr>
        <p:blipFill rotWithShape="1">
          <a:blip r:embed="rId3">
            <a:alphaModFix/>
          </a:blip>
          <a:srcRect b="0" l="0" r="0" t="0"/>
          <a:stretch/>
        </p:blipFill>
        <p:spPr>
          <a:xfrm>
            <a:off x="0" y="0"/>
            <a:ext cx="7274013" cy="4262438"/>
          </a:xfrm>
          <a:prstGeom prst="rect">
            <a:avLst/>
          </a:prstGeom>
          <a:noFill/>
          <a:ln>
            <a:noFill/>
          </a:ln>
        </p:spPr>
      </p:pic>
      <p:pic>
        <p:nvPicPr>
          <p:cNvPr id="152" name="Google Shape;152;p6"/>
          <p:cNvPicPr preferRelativeResize="0"/>
          <p:nvPr/>
        </p:nvPicPr>
        <p:blipFill rotWithShape="1">
          <a:blip r:embed="rId4">
            <a:alphaModFix/>
          </a:blip>
          <a:srcRect b="0" l="0" r="0" t="0"/>
          <a:stretch/>
        </p:blipFill>
        <p:spPr>
          <a:xfrm>
            <a:off x="7315200" y="152400"/>
            <a:ext cx="1818610" cy="2819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0"/>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Local Spatial Filters</a:t>
            </a:r>
            <a:endParaRPr/>
          </a:p>
        </p:txBody>
      </p:sp>
      <p:sp>
        <p:nvSpPr>
          <p:cNvPr id="584" name="Google Shape;584;p60"/>
          <p:cNvSpPr txBox="1"/>
          <p:nvPr>
            <p:ph idx="1" type="body"/>
          </p:nvPr>
        </p:nvSpPr>
        <p:spPr>
          <a:xfrm>
            <a:off x="381000" y="1447800"/>
            <a:ext cx="8229600" cy="4625609"/>
          </a:xfrm>
          <a:prstGeom prst="rect">
            <a:avLst/>
          </a:prstGeom>
          <a:noFill/>
          <a:ln>
            <a:noFill/>
          </a:ln>
        </p:spPr>
        <p:txBody>
          <a:bodyPr anchorCtr="0" anchor="t" bIns="45700" lIns="54850" spcFirstLastPara="1" rIns="91425" wrap="square" tIns="91425">
            <a:normAutofit fontScale="77500" lnSpcReduction="20000"/>
          </a:bodyPr>
          <a:lstStyle/>
          <a:p>
            <a:pPr indent="-320040" lvl="0" marL="438912" rtl="0" algn="l">
              <a:lnSpc>
                <a:spcPct val="100000"/>
              </a:lnSpc>
              <a:spcBef>
                <a:spcPts val="0"/>
              </a:spcBef>
              <a:spcAft>
                <a:spcPts val="0"/>
              </a:spcAft>
              <a:buSzPct val="80000"/>
              <a:buChar char="◼"/>
            </a:pPr>
            <a:r>
              <a:rPr lang="en-US"/>
              <a:t>Change pixel values based on some weighted combination of pixels from a small (often rectangular) neighborhood around the pixel.</a:t>
            </a:r>
            <a:endParaRPr/>
          </a:p>
          <a:p>
            <a:pPr indent="-320040" lvl="0" marL="438912" rtl="0" algn="l">
              <a:lnSpc>
                <a:spcPct val="100000"/>
              </a:lnSpc>
              <a:spcBef>
                <a:spcPts val="0"/>
              </a:spcBef>
              <a:spcAft>
                <a:spcPts val="0"/>
              </a:spcAft>
              <a:buSzPct val="80000"/>
              <a:buChar char="◼"/>
            </a:pPr>
            <a:r>
              <a:rPr lang="en-US"/>
              <a:t>This is represented as follows:</a:t>
            </a:r>
            <a:endParaRPr/>
          </a:p>
          <a:p>
            <a:pPr indent="-194056" lvl="0" marL="438912" rtl="0" algn="l">
              <a:lnSpc>
                <a:spcPct val="100000"/>
              </a:lnSpc>
              <a:spcBef>
                <a:spcPts val="0"/>
              </a:spcBef>
              <a:spcAft>
                <a:spcPts val="0"/>
              </a:spcAft>
              <a:buSzPct val="80000"/>
              <a:buNone/>
            </a:pPr>
            <a:r>
              <a:t/>
            </a:r>
            <a:endParaRPr/>
          </a:p>
          <a:p>
            <a:pPr indent="-194056" lvl="0" marL="438912" rtl="0" algn="l">
              <a:lnSpc>
                <a:spcPct val="100000"/>
              </a:lnSpc>
              <a:spcBef>
                <a:spcPts val="0"/>
              </a:spcBef>
              <a:spcAft>
                <a:spcPts val="0"/>
              </a:spcAft>
              <a:buSzPct val="80000"/>
              <a:buNone/>
            </a:pPr>
            <a:r>
              <a:t/>
            </a:r>
            <a:endParaRPr/>
          </a:p>
          <a:p>
            <a:pPr indent="-194056"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The formula is applied for each pixel (x,y)</a:t>
            </a:r>
            <a:r>
              <a:rPr b="1" lang="en-US"/>
              <a:t> </a:t>
            </a:r>
            <a:r>
              <a:rPr lang="en-US"/>
              <a:t>in the pixel domain, using the input signal values.</a:t>
            </a:r>
            <a:endParaRPr/>
          </a:p>
          <a:p>
            <a:pPr indent="-320040" lvl="0" marL="438912" rtl="0" algn="l">
              <a:lnSpc>
                <a:spcPct val="100000"/>
              </a:lnSpc>
              <a:spcBef>
                <a:spcPts val="0"/>
              </a:spcBef>
              <a:spcAft>
                <a:spcPts val="0"/>
              </a:spcAft>
              <a:buSzPct val="80000"/>
              <a:buChar char="◼"/>
            </a:pPr>
            <a:r>
              <a:rPr lang="en-US"/>
              <a:t>The output consists of a new “filtered” image g. In most cases, the new values do not replace the values in the original image f. </a:t>
            </a:r>
            <a:endParaRPr/>
          </a:p>
          <a:p>
            <a:pPr indent="-320040" lvl="0" marL="438912" rtl="0" algn="l">
              <a:lnSpc>
                <a:spcPct val="100000"/>
              </a:lnSpc>
              <a:spcBef>
                <a:spcPts val="0"/>
              </a:spcBef>
              <a:spcAft>
                <a:spcPts val="0"/>
              </a:spcAft>
              <a:buSzPct val="80000"/>
              <a:buChar char="◼"/>
            </a:pPr>
            <a:r>
              <a:rPr lang="en-US"/>
              <a:t>The </a:t>
            </a:r>
            <a:r>
              <a:rPr b="1" lang="en-US"/>
              <a:t>weights</a:t>
            </a:r>
            <a:r>
              <a:rPr lang="en-US"/>
              <a:t> in w and the </a:t>
            </a:r>
            <a:r>
              <a:rPr b="1" lang="en-US"/>
              <a:t>neighborhood size </a:t>
            </a:r>
            <a:r>
              <a:rPr lang="en-US"/>
              <a:t>are both characteristic features of the filter. </a:t>
            </a:r>
            <a:endParaRPr/>
          </a:p>
          <a:p>
            <a:pPr indent="-320040" lvl="0" marL="438912" rtl="0" algn="l">
              <a:lnSpc>
                <a:spcPct val="100000"/>
              </a:lnSpc>
              <a:spcBef>
                <a:spcPts val="0"/>
              </a:spcBef>
              <a:spcAft>
                <a:spcPts val="0"/>
              </a:spcAft>
              <a:buSzPct val="80000"/>
              <a:buNone/>
            </a:pPr>
            <a:r>
              <a:t/>
            </a:r>
            <a:endParaRPr/>
          </a:p>
        </p:txBody>
      </p:sp>
      <p:pic>
        <p:nvPicPr>
          <p:cNvPr id="585" name="Google Shape;585;p60"/>
          <p:cNvPicPr preferRelativeResize="0"/>
          <p:nvPr/>
        </p:nvPicPr>
        <p:blipFill rotWithShape="1">
          <a:blip r:embed="rId3">
            <a:alphaModFix/>
          </a:blip>
          <a:srcRect b="0" l="0" r="0" t="0"/>
          <a:stretch/>
        </p:blipFill>
        <p:spPr>
          <a:xfrm>
            <a:off x="1066800" y="2743200"/>
            <a:ext cx="4238897" cy="838200"/>
          </a:xfrm>
          <a:prstGeom prst="rect">
            <a:avLst/>
          </a:prstGeom>
          <a:noFill/>
          <a:ln>
            <a:noFill/>
          </a:ln>
        </p:spPr>
      </p:pic>
      <p:cxnSp>
        <p:nvCxnSpPr>
          <p:cNvPr id="586" name="Google Shape;586;p60"/>
          <p:cNvCxnSpPr/>
          <p:nvPr/>
        </p:nvCxnSpPr>
        <p:spPr>
          <a:xfrm>
            <a:off x="3962400" y="2971800"/>
            <a:ext cx="1981200" cy="1588"/>
          </a:xfrm>
          <a:prstGeom prst="straightConnector1">
            <a:avLst/>
          </a:prstGeom>
          <a:noFill/>
          <a:ln cap="flat" cmpd="sng" w="25400">
            <a:solidFill>
              <a:srgbClr val="EFAB00"/>
            </a:solidFill>
            <a:prstDash val="solid"/>
            <a:round/>
            <a:headEnd len="sm" w="sm" type="none"/>
            <a:tailEnd len="med" w="med" type="stealth"/>
          </a:ln>
        </p:spPr>
      </p:cxnSp>
      <p:sp>
        <p:nvSpPr>
          <p:cNvPr id="587" name="Google Shape;587;p60"/>
          <p:cNvSpPr txBox="1"/>
          <p:nvPr/>
        </p:nvSpPr>
        <p:spPr>
          <a:xfrm>
            <a:off x="5943600" y="2819400"/>
            <a:ext cx="2133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Input image</a:t>
            </a:r>
            <a:endParaRPr b="0" i="0" sz="1800" u="none" cap="none" strike="noStrike">
              <a:solidFill>
                <a:schemeClr val="dk1"/>
              </a:solidFill>
              <a:latin typeface="Corbel"/>
              <a:ea typeface="Corbel"/>
              <a:cs typeface="Corbel"/>
              <a:sym typeface="Corbel"/>
            </a:endParaRPr>
          </a:p>
        </p:txBody>
      </p:sp>
      <p:sp>
        <p:nvSpPr>
          <p:cNvPr id="588" name="Google Shape;588;p60"/>
          <p:cNvSpPr txBox="1"/>
          <p:nvPr/>
        </p:nvSpPr>
        <p:spPr>
          <a:xfrm>
            <a:off x="0" y="2895600"/>
            <a:ext cx="146967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Output image</a:t>
            </a:r>
            <a:endParaRPr b="0" i="0" sz="1800" u="none" cap="none" strike="noStrike">
              <a:solidFill>
                <a:schemeClr val="dk1"/>
              </a:solidFill>
              <a:latin typeface="Corbel"/>
              <a:ea typeface="Corbel"/>
              <a:cs typeface="Corbel"/>
              <a:sym typeface="Corbel"/>
            </a:endParaRPr>
          </a:p>
        </p:txBody>
      </p:sp>
      <p:cxnSp>
        <p:nvCxnSpPr>
          <p:cNvPr id="589" name="Google Shape;589;p60"/>
          <p:cNvCxnSpPr/>
          <p:nvPr/>
        </p:nvCxnSpPr>
        <p:spPr>
          <a:xfrm flipH="1">
            <a:off x="762000" y="3168134"/>
            <a:ext cx="381000" cy="32266"/>
          </a:xfrm>
          <a:prstGeom prst="straightConnector1">
            <a:avLst/>
          </a:prstGeom>
          <a:noFill/>
          <a:ln cap="flat" cmpd="sng" w="25400">
            <a:solidFill>
              <a:srgbClr val="EFAB00"/>
            </a:solidFill>
            <a:prstDash val="solid"/>
            <a:round/>
            <a:headEnd len="sm" w="sm" type="none"/>
            <a:tailEnd len="med" w="med" type="stealth"/>
          </a:ln>
        </p:spPr>
      </p:cxnSp>
      <p:sp>
        <p:nvSpPr>
          <p:cNvPr id="590" name="Google Shape;590;p60"/>
          <p:cNvSpPr txBox="1"/>
          <p:nvPr/>
        </p:nvSpPr>
        <p:spPr>
          <a:xfrm>
            <a:off x="5943600" y="3200400"/>
            <a:ext cx="1295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Weights</a:t>
            </a:r>
            <a:endParaRPr b="0" i="0" sz="1800" u="none" cap="none" strike="noStrike">
              <a:solidFill>
                <a:schemeClr val="dk1"/>
              </a:solidFill>
              <a:latin typeface="Corbel"/>
              <a:ea typeface="Corbel"/>
              <a:cs typeface="Corbel"/>
              <a:sym typeface="Corbel"/>
            </a:endParaRPr>
          </a:p>
        </p:txBody>
      </p:sp>
      <p:cxnSp>
        <p:nvCxnSpPr>
          <p:cNvPr id="591" name="Google Shape;591;p60"/>
          <p:cNvCxnSpPr/>
          <p:nvPr/>
        </p:nvCxnSpPr>
        <p:spPr>
          <a:xfrm>
            <a:off x="3200400" y="3352800"/>
            <a:ext cx="2667000" cy="1588"/>
          </a:xfrm>
          <a:prstGeom prst="straightConnector1">
            <a:avLst/>
          </a:prstGeom>
          <a:noFill/>
          <a:ln cap="flat" cmpd="sng" w="25400">
            <a:solidFill>
              <a:srgbClr val="EFAB00"/>
            </a:solidFill>
            <a:prstDash val="solid"/>
            <a:round/>
            <a:headEnd len="sm" w="sm" type="none"/>
            <a:tailEnd len="med" w="med" type="stealth"/>
          </a:ln>
        </p:spPr>
      </p:cxnSp>
      <p:sp>
        <p:nvSpPr>
          <p:cNvPr id="592" name="Google Shape;592;p6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0" st="0"/>
                                            </p:txEl>
                                          </p:spTgt>
                                        </p:tgtEl>
                                        <p:attrNameLst>
                                          <p:attrName>style.visibility</p:attrName>
                                        </p:attrNameLst>
                                      </p:cBhvr>
                                      <p:to>
                                        <p:strVal val="visible"/>
                                      </p:to>
                                    </p:set>
                                    <p:animEffect filter="fade" transition="in">
                                      <p:cBhvr>
                                        <p:cTn dur="500"/>
                                        <p:tgtEl>
                                          <p:spTgt spid="5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1" st="1"/>
                                            </p:txEl>
                                          </p:spTgt>
                                        </p:tgtEl>
                                        <p:attrNameLst>
                                          <p:attrName>style.visibility</p:attrName>
                                        </p:attrNameLst>
                                      </p:cBhvr>
                                      <p:to>
                                        <p:strVal val="visible"/>
                                      </p:to>
                                    </p:set>
                                    <p:animEffect filter="fade" transition="in">
                                      <p:cBhvr>
                                        <p:cTn dur="500"/>
                                        <p:tgtEl>
                                          <p:spTgt spid="5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2" st="2"/>
                                            </p:txEl>
                                          </p:spTgt>
                                        </p:tgtEl>
                                        <p:attrNameLst>
                                          <p:attrName>style.visibility</p:attrName>
                                        </p:attrNameLst>
                                      </p:cBhvr>
                                      <p:to>
                                        <p:strVal val="visible"/>
                                      </p:to>
                                    </p:set>
                                    <p:animEffect filter="fade" transition="in">
                                      <p:cBhvr>
                                        <p:cTn dur="500"/>
                                        <p:tgtEl>
                                          <p:spTgt spid="5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3" st="3"/>
                                            </p:txEl>
                                          </p:spTgt>
                                        </p:tgtEl>
                                        <p:attrNameLst>
                                          <p:attrName>style.visibility</p:attrName>
                                        </p:attrNameLst>
                                      </p:cBhvr>
                                      <p:to>
                                        <p:strVal val="visible"/>
                                      </p:to>
                                    </p:set>
                                    <p:animEffect filter="fade" transition="in">
                                      <p:cBhvr>
                                        <p:cTn dur="500"/>
                                        <p:tgtEl>
                                          <p:spTgt spid="5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4" st="4"/>
                                            </p:txEl>
                                          </p:spTgt>
                                        </p:tgtEl>
                                        <p:attrNameLst>
                                          <p:attrName>style.visibility</p:attrName>
                                        </p:attrNameLst>
                                      </p:cBhvr>
                                      <p:to>
                                        <p:strVal val="visible"/>
                                      </p:to>
                                    </p:set>
                                    <p:animEffect filter="fade" transition="in">
                                      <p:cBhvr>
                                        <p:cTn dur="500"/>
                                        <p:tgtEl>
                                          <p:spTgt spid="58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5" st="5"/>
                                            </p:txEl>
                                          </p:spTgt>
                                        </p:tgtEl>
                                        <p:attrNameLst>
                                          <p:attrName>style.visibility</p:attrName>
                                        </p:attrNameLst>
                                      </p:cBhvr>
                                      <p:to>
                                        <p:strVal val="visible"/>
                                      </p:to>
                                    </p:set>
                                    <p:animEffect filter="fade" transition="in">
                                      <p:cBhvr>
                                        <p:cTn dur="500"/>
                                        <p:tgtEl>
                                          <p:spTgt spid="58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6" st="6"/>
                                            </p:txEl>
                                          </p:spTgt>
                                        </p:tgtEl>
                                        <p:attrNameLst>
                                          <p:attrName>style.visibility</p:attrName>
                                        </p:attrNameLst>
                                      </p:cBhvr>
                                      <p:to>
                                        <p:strVal val="visible"/>
                                      </p:to>
                                    </p:set>
                                    <p:animEffect filter="fade" transition="in">
                                      <p:cBhvr>
                                        <p:cTn dur="500"/>
                                        <p:tgtEl>
                                          <p:spTgt spid="58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7" st="7"/>
                                            </p:txEl>
                                          </p:spTgt>
                                        </p:tgtEl>
                                        <p:attrNameLst>
                                          <p:attrName>style.visibility</p:attrName>
                                        </p:attrNameLst>
                                      </p:cBhvr>
                                      <p:to>
                                        <p:strVal val="visible"/>
                                      </p:to>
                                    </p:set>
                                    <p:animEffect filter="fade" transition="in">
                                      <p:cBhvr>
                                        <p:cTn dur="500"/>
                                        <p:tgtEl>
                                          <p:spTgt spid="58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8" st="8"/>
                                            </p:txEl>
                                          </p:spTgt>
                                        </p:tgtEl>
                                        <p:attrNameLst>
                                          <p:attrName>style.visibility</p:attrName>
                                        </p:attrNameLst>
                                      </p:cBhvr>
                                      <p:to>
                                        <p:strVal val="visible"/>
                                      </p:to>
                                    </p:set>
                                    <p:animEffect filter="fade" transition="in">
                                      <p:cBhvr>
                                        <p:cTn dur="500"/>
                                        <p:tgtEl>
                                          <p:spTgt spid="58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5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500"/>
                                        <p:tgtEl>
                                          <p:spTgt spid="588"/>
                                        </p:tgtEl>
                                      </p:cBhvr>
                                    </p:animEffect>
                                  </p:childTnLst>
                                </p:cTn>
                              </p:par>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500"/>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500"/>
                                        <p:tgtEl>
                                          <p:spTgt spid="590"/>
                                        </p:tgtEl>
                                      </p:cBhvr>
                                    </p:animEffect>
                                  </p:childTnLst>
                                </p:cTn>
                              </p:par>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500"/>
                                        <p:tgtEl>
                                          <p:spTgt spid="587"/>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500"/>
                                        <p:tgtEl>
                                          <p:spTgt spid="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1"/>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Local Spatial Filters</a:t>
            </a:r>
            <a:endParaRPr/>
          </a:p>
        </p:txBody>
      </p:sp>
      <p:sp>
        <p:nvSpPr>
          <p:cNvPr id="598" name="Google Shape;598;p61"/>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If the operation performed on the image pixels is linear, we call it a linear filter, otherwise we call it a non-linear filter.</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The filtered image is generated as the center of the filter (w(0,0)) visits each pixel (x,y) of the input image f. </a:t>
            </a:r>
            <a:endParaRPr/>
          </a:p>
        </p:txBody>
      </p:sp>
      <p:sp>
        <p:nvSpPr>
          <p:cNvPr id="599" name="Google Shape;599;p6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00" name="Google Shape;600;p61"/>
          <p:cNvPicPr preferRelativeResize="0"/>
          <p:nvPr/>
        </p:nvPicPr>
        <p:blipFill rotWithShape="1">
          <a:blip r:embed="rId3">
            <a:alphaModFix/>
          </a:blip>
          <a:srcRect b="0" l="0" r="0" t="0"/>
          <a:stretch/>
        </p:blipFill>
        <p:spPr>
          <a:xfrm>
            <a:off x="381000" y="5422900"/>
            <a:ext cx="8524875" cy="124618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2"/>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Local Spatial Filters</a:t>
            </a:r>
            <a:endParaRPr/>
          </a:p>
        </p:txBody>
      </p:sp>
      <p:sp>
        <p:nvSpPr>
          <p:cNvPr id="606" name="Google Shape;606;p62"/>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Note: in order to apply a filter to an image, it will usually require zero-padding to accommodate border areas. </a:t>
            </a:r>
            <a:endParaRPr/>
          </a:p>
        </p:txBody>
      </p:sp>
      <p:sp>
        <p:nvSpPr>
          <p:cNvPr id="607" name="Google Shape;607;p6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08" name="Google Shape;608;p62"/>
          <p:cNvSpPr/>
          <p:nvPr/>
        </p:nvSpPr>
        <p:spPr>
          <a:xfrm>
            <a:off x="1600200" y="3886200"/>
            <a:ext cx="1447800" cy="1295400"/>
          </a:xfrm>
          <a:prstGeom prst="rect">
            <a:avLst/>
          </a:prstGeom>
          <a:solidFill>
            <a:schemeClr val="accent1"/>
          </a:solid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609" name="Google Shape;609;p62"/>
          <p:cNvSpPr/>
          <p:nvPr/>
        </p:nvSpPr>
        <p:spPr>
          <a:xfrm>
            <a:off x="1371600" y="3733800"/>
            <a:ext cx="457200" cy="381000"/>
          </a:xfrm>
          <a:prstGeom prst="rect">
            <a:avLst/>
          </a:prstGeom>
          <a:noFill/>
          <a:ln cap="flat" cmpd="thickThin" w="480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cxnSp>
        <p:nvCxnSpPr>
          <p:cNvPr id="610" name="Google Shape;610;p62"/>
          <p:cNvCxnSpPr/>
          <p:nvPr/>
        </p:nvCxnSpPr>
        <p:spPr>
          <a:xfrm flipH="1" rot="10800000">
            <a:off x="1524000" y="3276600"/>
            <a:ext cx="1066800" cy="609600"/>
          </a:xfrm>
          <a:prstGeom prst="straightConnector1">
            <a:avLst/>
          </a:prstGeom>
          <a:noFill/>
          <a:ln cap="flat" cmpd="sng" w="38100">
            <a:solidFill>
              <a:srgbClr val="EFAB00"/>
            </a:solidFill>
            <a:prstDash val="solid"/>
            <a:round/>
            <a:headEnd len="sm" w="sm" type="none"/>
            <a:tailEnd len="med" w="med" type="stealth"/>
          </a:ln>
        </p:spPr>
      </p:cxnSp>
      <p:sp>
        <p:nvSpPr>
          <p:cNvPr id="611" name="Google Shape;611;p62"/>
          <p:cNvSpPr txBox="1"/>
          <p:nvPr/>
        </p:nvSpPr>
        <p:spPr>
          <a:xfrm>
            <a:off x="1981200" y="4419600"/>
            <a:ext cx="990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Image</a:t>
            </a:r>
            <a:endParaRPr b="0" i="0" sz="1800" u="none" cap="none" strike="noStrike">
              <a:solidFill>
                <a:schemeClr val="dk1"/>
              </a:solidFill>
              <a:latin typeface="Corbel"/>
              <a:ea typeface="Corbel"/>
              <a:cs typeface="Corbel"/>
              <a:sym typeface="Corbel"/>
            </a:endParaRPr>
          </a:p>
        </p:txBody>
      </p:sp>
      <p:sp>
        <p:nvSpPr>
          <p:cNvPr id="612" name="Google Shape;612;p62"/>
          <p:cNvSpPr txBox="1"/>
          <p:nvPr/>
        </p:nvSpPr>
        <p:spPr>
          <a:xfrm>
            <a:off x="381000" y="3657600"/>
            <a:ext cx="9906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Filter mask</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18" name="Google Shape;618;p63"/>
          <p:cNvPicPr preferRelativeResize="0"/>
          <p:nvPr/>
        </p:nvPicPr>
        <p:blipFill rotWithShape="1">
          <a:blip r:embed="rId3">
            <a:alphaModFix/>
          </a:blip>
          <a:srcRect b="0" l="0" r="0" t="0"/>
          <a:stretch/>
        </p:blipFill>
        <p:spPr>
          <a:xfrm>
            <a:off x="1828800" y="0"/>
            <a:ext cx="5943601" cy="6417542"/>
          </a:xfrm>
          <a:prstGeom prst="rect">
            <a:avLst/>
          </a:prstGeom>
          <a:noFill/>
          <a:ln>
            <a:noFill/>
          </a:ln>
        </p:spPr>
      </p:pic>
      <p:pic>
        <p:nvPicPr>
          <p:cNvPr id="619" name="Google Shape;619;p63"/>
          <p:cNvPicPr preferRelativeResize="0"/>
          <p:nvPr/>
        </p:nvPicPr>
        <p:blipFill rotWithShape="1">
          <a:blip r:embed="rId4">
            <a:alphaModFix/>
          </a:blip>
          <a:srcRect b="0" l="0" r="0" t="0"/>
          <a:stretch/>
        </p:blipFill>
        <p:spPr>
          <a:xfrm>
            <a:off x="685800" y="6248400"/>
            <a:ext cx="8214319" cy="48021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Correlation and convolution</a:t>
            </a:r>
            <a:endParaRPr/>
          </a:p>
        </p:txBody>
      </p:sp>
      <p:sp>
        <p:nvSpPr>
          <p:cNvPr id="625" name="Google Shape;625;p64"/>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lnSpcReduction="10000"/>
          </a:bodyPr>
          <a:lstStyle/>
          <a:p>
            <a:pPr indent="-320040" lvl="0" marL="438912" rtl="0" algn="l">
              <a:lnSpc>
                <a:spcPct val="100000"/>
              </a:lnSpc>
              <a:spcBef>
                <a:spcPts val="0"/>
              </a:spcBef>
              <a:spcAft>
                <a:spcPts val="0"/>
              </a:spcAft>
              <a:buSzPts val="2560"/>
              <a:buChar char="◼"/>
            </a:pPr>
            <a:r>
              <a:rPr lang="en-US"/>
              <a:t>Local spatial filters involve one of two operations: correlation and convolution</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b="1" lang="en-US"/>
              <a:t>Correlation</a:t>
            </a:r>
            <a:r>
              <a:rPr lang="en-US"/>
              <a:t> = moving a filter mask (2D array consisting of filter weights) over the image and computing the sum of products at each location</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This is identical to the previous mathematical formula. </a:t>
            </a:r>
            <a:endParaRPr/>
          </a:p>
        </p:txBody>
      </p:sp>
      <p:sp>
        <p:nvSpPr>
          <p:cNvPr id="626" name="Google Shape;626;p6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5"/>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Correlation and convolution</a:t>
            </a:r>
            <a:endParaRPr/>
          </a:p>
        </p:txBody>
      </p:sp>
      <p:sp>
        <p:nvSpPr>
          <p:cNvPr id="632" name="Google Shape;632;p65"/>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b="1" lang="en-US"/>
              <a:t>Convolution</a:t>
            </a:r>
            <a:r>
              <a:rPr lang="en-US"/>
              <a:t> = identical to correlation except that the filter is </a:t>
            </a:r>
            <a:r>
              <a:rPr b="1" lang="en-US"/>
              <a:t>first rotated by 180 degrees </a:t>
            </a:r>
            <a:r>
              <a:rPr lang="en-US"/>
              <a:t>(in both X and Y directions if it is in 2D) before moving over the image and computing sum of products. </a:t>
            </a:r>
            <a:endParaRPr/>
          </a:p>
        </p:txBody>
      </p:sp>
      <p:sp>
        <p:nvSpPr>
          <p:cNvPr id="633" name="Google Shape;633;p6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39" name="Google Shape;639;p66"/>
          <p:cNvPicPr preferRelativeResize="0"/>
          <p:nvPr/>
        </p:nvPicPr>
        <p:blipFill rotWithShape="1">
          <a:blip r:embed="rId3">
            <a:alphaModFix/>
          </a:blip>
          <a:srcRect b="0" l="0" r="0" t="0"/>
          <a:stretch/>
        </p:blipFill>
        <p:spPr>
          <a:xfrm>
            <a:off x="0" y="0"/>
            <a:ext cx="7523031" cy="6858000"/>
          </a:xfrm>
          <a:prstGeom prst="rect">
            <a:avLst/>
          </a:prstGeom>
          <a:noFill/>
          <a:ln>
            <a:noFill/>
          </a:ln>
        </p:spPr>
      </p:pic>
      <p:sp>
        <p:nvSpPr>
          <p:cNvPr id="640" name="Google Shape;640;p66"/>
          <p:cNvSpPr txBox="1"/>
          <p:nvPr/>
        </p:nvSpPr>
        <p:spPr>
          <a:xfrm>
            <a:off x="7086600" y="1219200"/>
            <a:ext cx="18288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For a filter of size m (in 1D), pad with m-1 zeros on either side</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7"/>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Correlation and convolution</a:t>
            </a:r>
            <a:endParaRPr/>
          </a:p>
        </p:txBody>
      </p:sp>
      <p:sp>
        <p:nvSpPr>
          <p:cNvPr id="646" name="Google Shape;646;p67"/>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85000" lnSpcReduction="10000"/>
          </a:bodyPr>
          <a:lstStyle/>
          <a:p>
            <a:pPr indent="-320040" lvl="0" marL="438912" rtl="0" algn="l">
              <a:lnSpc>
                <a:spcPct val="100000"/>
              </a:lnSpc>
              <a:spcBef>
                <a:spcPts val="0"/>
              </a:spcBef>
              <a:spcAft>
                <a:spcPts val="0"/>
              </a:spcAft>
              <a:buSzPct val="80000"/>
              <a:buChar char="◼"/>
            </a:pPr>
            <a:r>
              <a:rPr lang="en-US"/>
              <a:t>In the preceding example, we consider a 1D image with all zeros except a single one  - called a </a:t>
            </a:r>
            <a:r>
              <a:rPr b="1" lang="en-US"/>
              <a:t>unit impulse</a:t>
            </a:r>
            <a:r>
              <a:rPr lang="en-US"/>
              <a:t> (or a </a:t>
            </a:r>
            <a:r>
              <a:rPr b="1" lang="en-US"/>
              <a:t>Kronecker delta</a:t>
            </a:r>
            <a:r>
              <a:rPr lang="en-US"/>
              <a:t>) function.</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The result of correlation with a filter with mask </a:t>
            </a:r>
            <a:r>
              <a:rPr i="1" lang="en-US"/>
              <a:t>w</a:t>
            </a:r>
            <a:r>
              <a:rPr lang="en-US"/>
              <a:t> is a reverse copy of </a:t>
            </a:r>
            <a:r>
              <a:rPr i="1" lang="en-US"/>
              <a:t>w</a:t>
            </a:r>
            <a:r>
              <a:rPr lang="en-US"/>
              <a:t>, centered at the location of the impulse.</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The result of convolution with a filter with mask </a:t>
            </a:r>
            <a:r>
              <a:rPr i="1" lang="en-US"/>
              <a:t>w</a:t>
            </a:r>
            <a:r>
              <a:rPr lang="en-US"/>
              <a:t> is a copy of </a:t>
            </a:r>
            <a:r>
              <a:rPr i="1" lang="en-US"/>
              <a:t>w</a:t>
            </a:r>
            <a:r>
              <a:rPr lang="en-US"/>
              <a:t>, centered at the location of the impulse.</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We will see the same result on the next slide in 2D.</a:t>
            </a:r>
            <a:endParaRPr/>
          </a:p>
          <a:p>
            <a:pPr indent="-181864" lvl="0" marL="438912" rtl="0" algn="l">
              <a:lnSpc>
                <a:spcPct val="100000"/>
              </a:lnSpc>
              <a:spcBef>
                <a:spcPts val="0"/>
              </a:spcBef>
              <a:spcAft>
                <a:spcPts val="0"/>
              </a:spcAft>
              <a:buSzPct val="80000"/>
              <a:buNone/>
            </a:pPr>
            <a:r>
              <a:t/>
            </a:r>
            <a:endParaRPr/>
          </a:p>
        </p:txBody>
      </p:sp>
      <p:sp>
        <p:nvSpPr>
          <p:cNvPr id="647" name="Google Shape;647;p6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53" name="Google Shape;653;p68"/>
          <p:cNvPicPr preferRelativeResize="0"/>
          <p:nvPr/>
        </p:nvPicPr>
        <p:blipFill rotWithShape="1">
          <a:blip r:embed="rId3">
            <a:alphaModFix/>
          </a:blip>
          <a:srcRect b="0" l="0" r="0" t="0"/>
          <a:stretch/>
        </p:blipFill>
        <p:spPr>
          <a:xfrm>
            <a:off x="0" y="0"/>
            <a:ext cx="7086600" cy="6826423"/>
          </a:xfrm>
          <a:prstGeom prst="rect">
            <a:avLst/>
          </a:prstGeom>
          <a:noFill/>
          <a:ln>
            <a:noFill/>
          </a:ln>
        </p:spPr>
      </p:pic>
      <p:pic>
        <p:nvPicPr>
          <p:cNvPr id="654" name="Google Shape;654;p68"/>
          <p:cNvPicPr preferRelativeResize="0"/>
          <p:nvPr/>
        </p:nvPicPr>
        <p:blipFill rotWithShape="1">
          <a:blip r:embed="rId4">
            <a:alphaModFix/>
          </a:blip>
          <a:srcRect b="0" l="0" r="0" t="0"/>
          <a:stretch/>
        </p:blipFill>
        <p:spPr>
          <a:xfrm>
            <a:off x="7162800" y="0"/>
            <a:ext cx="1981200" cy="303717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9"/>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Correlation and convolution</a:t>
            </a:r>
            <a:endParaRPr/>
          </a:p>
        </p:txBody>
      </p:sp>
      <p:sp>
        <p:nvSpPr>
          <p:cNvPr id="660" name="Google Shape;660;p6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61" name="Google Shape;661;p69"/>
          <p:cNvPicPr preferRelativeResize="0"/>
          <p:nvPr/>
        </p:nvPicPr>
        <p:blipFill rotWithShape="1">
          <a:blip r:embed="rId3">
            <a:alphaModFix/>
          </a:blip>
          <a:srcRect b="0" l="0" r="0" t="0"/>
          <a:stretch/>
        </p:blipFill>
        <p:spPr>
          <a:xfrm>
            <a:off x="381000" y="1676400"/>
            <a:ext cx="5132614" cy="1752600"/>
          </a:xfrm>
          <a:prstGeom prst="rect">
            <a:avLst/>
          </a:prstGeom>
          <a:noFill/>
          <a:ln>
            <a:noFill/>
          </a:ln>
        </p:spPr>
      </p:pic>
      <p:sp>
        <p:nvSpPr>
          <p:cNvPr id="662" name="Google Shape;662;p69"/>
          <p:cNvSpPr txBox="1"/>
          <p:nvPr/>
        </p:nvSpPr>
        <p:spPr>
          <a:xfrm>
            <a:off x="6096000" y="1828800"/>
            <a:ext cx="24384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Correlation (denoted by an empty asterisk in the book)</a:t>
            </a:r>
            <a:endParaRPr b="0" i="0" sz="1800" u="none" cap="none" strike="noStrike">
              <a:solidFill>
                <a:schemeClr val="dk1"/>
              </a:solidFill>
              <a:latin typeface="Corbel"/>
              <a:ea typeface="Corbel"/>
              <a:cs typeface="Corbel"/>
              <a:sym typeface="Corbel"/>
            </a:endParaRPr>
          </a:p>
        </p:txBody>
      </p:sp>
      <p:sp>
        <p:nvSpPr>
          <p:cNvPr id="663" name="Google Shape;663;p69"/>
          <p:cNvSpPr txBox="1"/>
          <p:nvPr/>
        </p:nvSpPr>
        <p:spPr>
          <a:xfrm>
            <a:off x="6172200" y="2667000"/>
            <a:ext cx="24384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Convolution (denoted by a solid black asterisk in the book)</a:t>
            </a:r>
            <a:endParaRPr b="0" i="0" sz="1800" u="none" cap="none" strike="noStrike">
              <a:solidFill>
                <a:schemeClr val="dk1"/>
              </a:solidFill>
              <a:latin typeface="Corbel"/>
              <a:ea typeface="Corbel"/>
              <a:cs typeface="Corbel"/>
              <a:sym typeface="Corbel"/>
            </a:endParaRPr>
          </a:p>
        </p:txBody>
      </p:sp>
      <p:sp>
        <p:nvSpPr>
          <p:cNvPr id="664" name="Google Shape;664;p69"/>
          <p:cNvSpPr txBox="1"/>
          <p:nvPr/>
        </p:nvSpPr>
        <p:spPr>
          <a:xfrm>
            <a:off x="457200" y="3810000"/>
            <a:ext cx="7315200"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Notes: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orbel"/>
                <a:ea typeface="Corbel"/>
                <a:cs typeface="Corbel"/>
                <a:sym typeface="Corbel"/>
              </a:rPr>
              <a:t> The negative signs in the formula for the convolution, which represents flipping by 180 degrees. You would get similar formulae in 1D as well.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orbel"/>
                <a:ea typeface="Corbel"/>
                <a:cs typeface="Corbel"/>
                <a:sym typeface="Corbel"/>
              </a:rPr>
              <a:t> Intuitively: correlation between a mask and a unit impulse signal yields a reversed copy of the mask. If we pre-rotate the mask by 180 degrees, we will now get a copy of the mask.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orbel"/>
                <a:ea typeface="Corbel"/>
                <a:cs typeface="Corbel"/>
                <a:sym typeface="Corbel"/>
              </a:rPr>
              <a:t> If w were symmetric, then convolution and correlation yield identical results.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7"/>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Logarithmic transformation</a:t>
            </a:r>
            <a:endParaRPr/>
          </a:p>
        </p:txBody>
      </p:sp>
      <p:sp>
        <p:nvSpPr>
          <p:cNvPr id="158" name="Google Shape;158;p7"/>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Has the form </a:t>
            </a:r>
            <a:r>
              <a:rPr i="1" lang="en-US"/>
              <a:t>s</a:t>
            </a:r>
            <a:r>
              <a:rPr lang="en-US"/>
              <a:t>(</a:t>
            </a:r>
            <a:r>
              <a:rPr i="1" lang="en-US"/>
              <a:t>r</a:t>
            </a:r>
            <a:r>
              <a:rPr lang="en-US"/>
              <a:t>) = </a:t>
            </a:r>
            <a:r>
              <a:rPr i="1" lang="en-US"/>
              <a:t>c</a:t>
            </a:r>
            <a:r>
              <a:rPr lang="en-US"/>
              <a:t> log(1+</a:t>
            </a:r>
            <a:r>
              <a:rPr i="1" lang="en-US"/>
              <a:t>r</a:t>
            </a:r>
            <a:r>
              <a:rPr lang="en-US"/>
              <a:t>) where </a:t>
            </a:r>
            <a:r>
              <a:rPr i="1" lang="en-US"/>
              <a:t>s</a:t>
            </a:r>
            <a:r>
              <a:rPr lang="en-US"/>
              <a:t>,</a:t>
            </a:r>
            <a:r>
              <a:rPr i="1" lang="en-US"/>
              <a:t>r</a:t>
            </a:r>
            <a:r>
              <a:rPr lang="en-US"/>
              <a:t> = output, input intensity level assuming </a:t>
            </a:r>
            <a:r>
              <a:rPr i="1" lang="en-US"/>
              <a:t>r</a:t>
            </a:r>
            <a:r>
              <a:rPr lang="en-US"/>
              <a:t> &gt;= 0 and </a:t>
            </a:r>
            <a:r>
              <a:rPr i="1" lang="en-US"/>
              <a:t>c</a:t>
            </a:r>
            <a:r>
              <a:rPr lang="en-US"/>
              <a:t> is some constant.</a:t>
            </a:r>
            <a:endParaRPr/>
          </a:p>
          <a:p>
            <a:pPr indent="-320040" lvl="0" marL="438912" rtl="0" algn="l">
              <a:lnSpc>
                <a:spcPct val="100000"/>
              </a:lnSpc>
              <a:spcBef>
                <a:spcPts val="0"/>
              </a:spcBef>
              <a:spcAft>
                <a:spcPts val="0"/>
              </a:spcAft>
              <a:buSzPts val="2560"/>
              <a:buChar char="◼"/>
            </a:pPr>
            <a:r>
              <a:rPr lang="en-US"/>
              <a:t>It maps a narrow range of </a:t>
            </a:r>
            <a:r>
              <a:rPr b="1" lang="en-US"/>
              <a:t>low</a:t>
            </a:r>
            <a:r>
              <a:rPr lang="en-US"/>
              <a:t> intensity values to a wider range.</a:t>
            </a:r>
            <a:endParaRPr/>
          </a:p>
          <a:p>
            <a:pPr indent="-320040" lvl="0" marL="438912" rtl="0" algn="l">
              <a:lnSpc>
                <a:spcPct val="100000"/>
              </a:lnSpc>
              <a:spcBef>
                <a:spcPts val="0"/>
              </a:spcBef>
              <a:spcAft>
                <a:spcPts val="0"/>
              </a:spcAft>
              <a:buSzPts val="2560"/>
              <a:buChar char="◼"/>
            </a:pPr>
            <a:r>
              <a:rPr lang="en-US"/>
              <a:t>It maps a range of </a:t>
            </a:r>
            <a:r>
              <a:rPr b="1" lang="en-US"/>
              <a:t>high</a:t>
            </a:r>
            <a:r>
              <a:rPr lang="en-US"/>
              <a:t> intensity values to a narrow range. </a:t>
            </a:r>
            <a:endParaRPr/>
          </a:p>
          <a:p>
            <a:pPr indent="-320040" lvl="0" marL="438912" rtl="0" algn="l">
              <a:lnSpc>
                <a:spcPct val="100000"/>
              </a:lnSpc>
              <a:spcBef>
                <a:spcPts val="0"/>
              </a:spcBef>
              <a:spcAft>
                <a:spcPts val="0"/>
              </a:spcAft>
              <a:buSzPts val="2560"/>
              <a:buChar char="◼"/>
            </a:pPr>
            <a:r>
              <a:rPr lang="en-US"/>
              <a:t>This can be observed from the graphs on the next slide. </a:t>
            </a:r>
            <a:endParaRPr/>
          </a:p>
        </p:txBody>
      </p:sp>
      <p:sp>
        <p:nvSpPr>
          <p:cNvPr id="159" name="Google Shape;159;p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0" st="0"/>
                                            </p:txEl>
                                          </p:spTgt>
                                        </p:tgtEl>
                                        <p:attrNameLst>
                                          <p:attrName>style.visibility</p:attrName>
                                        </p:attrNameLst>
                                      </p:cBhvr>
                                      <p:to>
                                        <p:strVal val="visible"/>
                                      </p:to>
                                    </p:set>
                                    <p:animEffect filter="fade" transition="in">
                                      <p:cBhvr>
                                        <p:cTn dur="500"/>
                                        <p:tgtEl>
                                          <p:spTgt spid="1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1" st="1"/>
                                            </p:txEl>
                                          </p:spTgt>
                                        </p:tgtEl>
                                        <p:attrNameLst>
                                          <p:attrName>style.visibility</p:attrName>
                                        </p:attrNameLst>
                                      </p:cBhvr>
                                      <p:to>
                                        <p:strVal val="visible"/>
                                      </p:to>
                                    </p:set>
                                    <p:animEffect filter="fade" transition="in">
                                      <p:cBhvr>
                                        <p:cTn dur="500"/>
                                        <p:tgtEl>
                                          <p:spTgt spid="1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2" st="2"/>
                                            </p:txEl>
                                          </p:spTgt>
                                        </p:tgtEl>
                                        <p:attrNameLst>
                                          <p:attrName>style.visibility</p:attrName>
                                        </p:attrNameLst>
                                      </p:cBhvr>
                                      <p:to>
                                        <p:strVal val="visible"/>
                                      </p:to>
                                    </p:set>
                                    <p:animEffect filter="fade" transition="in">
                                      <p:cBhvr>
                                        <p:cTn dur="500"/>
                                        <p:tgtEl>
                                          <p:spTgt spid="1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3" st="3"/>
                                            </p:txEl>
                                          </p:spTgt>
                                        </p:tgtEl>
                                        <p:attrNameLst>
                                          <p:attrName>style.visibility</p:attrName>
                                        </p:attrNameLst>
                                      </p:cBhvr>
                                      <p:to>
                                        <p:strVal val="visible"/>
                                      </p:to>
                                    </p:set>
                                    <p:animEffect filter="fade" transition="in">
                                      <p:cBhvr>
                                        <p:cTn dur="500"/>
                                        <p:tgtEl>
                                          <p:spTgt spid="15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0"/>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Correlation and convolution</a:t>
            </a:r>
            <a:endParaRPr/>
          </a:p>
        </p:txBody>
      </p:sp>
      <p:sp>
        <p:nvSpPr>
          <p:cNvPr id="670" name="Google Shape;670;p70"/>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92500" lnSpcReduction="20000"/>
          </a:bodyPr>
          <a:lstStyle/>
          <a:p>
            <a:pPr indent="-320040" lvl="0" marL="438912" rtl="0" algn="l">
              <a:lnSpc>
                <a:spcPct val="100000"/>
              </a:lnSpc>
              <a:spcBef>
                <a:spcPts val="0"/>
              </a:spcBef>
              <a:spcAft>
                <a:spcPts val="0"/>
              </a:spcAft>
              <a:buSzPct val="80000"/>
              <a:buChar char="◼"/>
            </a:pPr>
            <a:r>
              <a:rPr lang="en-US"/>
              <a:t>Convolution is a commutative operation!</a:t>
            </a:r>
            <a:endParaRPr/>
          </a:p>
          <a:p>
            <a:pPr indent="-169672" lvl="0" marL="438912" rtl="0" algn="l">
              <a:lnSpc>
                <a:spcPct val="100000"/>
              </a:lnSpc>
              <a:spcBef>
                <a:spcPts val="0"/>
              </a:spcBef>
              <a:spcAft>
                <a:spcPts val="0"/>
              </a:spcAft>
              <a:buSzPct val="80000"/>
              <a:buNone/>
            </a:pPr>
            <a:r>
              <a:t/>
            </a:r>
            <a:endParaRPr/>
          </a:p>
          <a:p>
            <a:pPr indent="-169672" lvl="0" marL="438912" rtl="0" algn="l">
              <a:lnSpc>
                <a:spcPct val="100000"/>
              </a:lnSpc>
              <a:spcBef>
                <a:spcPts val="0"/>
              </a:spcBef>
              <a:spcAft>
                <a:spcPts val="0"/>
              </a:spcAft>
              <a:buSzPct val="80000"/>
              <a:buNone/>
            </a:pPr>
            <a:r>
              <a:t/>
            </a:r>
            <a:endParaRPr/>
          </a:p>
          <a:p>
            <a:pPr indent="-169672" lvl="0" marL="438912" rtl="0" algn="l">
              <a:lnSpc>
                <a:spcPct val="100000"/>
              </a:lnSpc>
              <a:spcBef>
                <a:spcPts val="0"/>
              </a:spcBef>
              <a:spcAft>
                <a:spcPts val="0"/>
              </a:spcAft>
              <a:buSzPct val="80000"/>
              <a:buNone/>
            </a:pPr>
            <a:r>
              <a:t/>
            </a:r>
            <a:endParaRPr/>
          </a:p>
          <a:p>
            <a:pPr indent="-169672" lvl="0" marL="438912" rtl="0" algn="l">
              <a:lnSpc>
                <a:spcPct val="100000"/>
              </a:lnSpc>
              <a:spcBef>
                <a:spcPts val="0"/>
              </a:spcBef>
              <a:spcAft>
                <a:spcPts val="0"/>
              </a:spcAft>
              <a:buSzPct val="80000"/>
              <a:buNone/>
            </a:pPr>
            <a:r>
              <a:t/>
            </a:r>
            <a:endParaRPr/>
          </a:p>
          <a:p>
            <a:pPr indent="-169672" lvl="0" marL="438912" rtl="0" algn="l">
              <a:lnSpc>
                <a:spcPct val="100000"/>
              </a:lnSpc>
              <a:spcBef>
                <a:spcPts val="0"/>
              </a:spcBef>
              <a:spcAft>
                <a:spcPts val="0"/>
              </a:spcAft>
              <a:buSzPct val="80000"/>
              <a:buNone/>
            </a:pPr>
            <a:r>
              <a:t/>
            </a:r>
            <a:endParaRPr/>
          </a:p>
          <a:p>
            <a:pPr indent="-169672" lvl="0" marL="438912" rtl="0" algn="l">
              <a:lnSpc>
                <a:spcPct val="100000"/>
              </a:lnSpc>
              <a:spcBef>
                <a:spcPts val="0"/>
              </a:spcBef>
              <a:spcAft>
                <a:spcPts val="0"/>
              </a:spcAft>
              <a:buSzPct val="80000"/>
              <a:buNone/>
            </a:pPr>
            <a:r>
              <a:t/>
            </a:r>
            <a:endParaRPr/>
          </a:p>
          <a:p>
            <a:pPr indent="-169672" lvl="0" marL="438912" rtl="0" algn="l">
              <a:lnSpc>
                <a:spcPct val="100000"/>
              </a:lnSpc>
              <a:spcBef>
                <a:spcPts val="0"/>
              </a:spcBef>
              <a:spcAft>
                <a:spcPts val="0"/>
              </a:spcAft>
              <a:buSzPct val="80000"/>
              <a:buNone/>
            </a:pPr>
            <a:r>
              <a:t/>
            </a:r>
            <a:endParaRPr/>
          </a:p>
          <a:p>
            <a:pPr indent="-169672" lvl="0" marL="438912" rtl="0" algn="l">
              <a:lnSpc>
                <a:spcPct val="100000"/>
              </a:lnSpc>
              <a:spcBef>
                <a:spcPts val="0"/>
              </a:spcBef>
              <a:spcAft>
                <a:spcPts val="0"/>
              </a:spcAft>
              <a:buSzPct val="80000"/>
              <a:buNone/>
            </a:pPr>
            <a:r>
              <a:t/>
            </a:r>
            <a:endParaRPr/>
          </a:p>
          <a:p>
            <a:pPr indent="-169672"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Repeat this exercise for correlation -  it is </a:t>
            </a:r>
            <a:r>
              <a:rPr lang="en-US" u="sng">
                <a:solidFill>
                  <a:schemeClr val="hlink"/>
                </a:solidFill>
                <a:hlinkClick r:id="rId3"/>
              </a:rPr>
              <a:t>NOT commutative</a:t>
            </a:r>
            <a:r>
              <a:rPr lang="en-US"/>
              <a:t> (work out a counter-example). </a:t>
            </a:r>
            <a:endParaRPr/>
          </a:p>
        </p:txBody>
      </p:sp>
      <p:sp>
        <p:nvSpPr>
          <p:cNvPr id="671" name="Google Shape;671;p7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72" name="Google Shape;672;p70"/>
          <p:cNvPicPr preferRelativeResize="0"/>
          <p:nvPr/>
        </p:nvPicPr>
        <p:blipFill rotWithShape="1">
          <a:blip r:embed="rId4">
            <a:alphaModFix/>
          </a:blip>
          <a:srcRect b="0" l="0" r="0" t="0"/>
          <a:stretch/>
        </p:blipFill>
        <p:spPr>
          <a:xfrm>
            <a:off x="381000" y="2362200"/>
            <a:ext cx="8486775" cy="3105150"/>
          </a:xfrm>
          <a:prstGeom prst="rect">
            <a:avLst/>
          </a:prstGeom>
          <a:noFill/>
          <a:ln>
            <a:noFill/>
          </a:ln>
        </p:spPr>
      </p:pic>
      <p:sp>
        <p:nvSpPr>
          <p:cNvPr id="673" name="Google Shape;673;p70"/>
          <p:cNvSpPr txBox="1"/>
          <p:nvPr/>
        </p:nvSpPr>
        <p:spPr>
          <a:xfrm>
            <a:off x="6934200" y="3429000"/>
            <a:ext cx="190500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After zero-padding w and f so that they have infinite extent.  Note this doesn’t change the summation value. </a:t>
            </a:r>
            <a:endParaRPr b="0" i="0" sz="1800" u="none" cap="none" strike="noStrike">
              <a:solidFill>
                <a:schemeClr val="dk1"/>
              </a:solidFill>
              <a:latin typeface="Corbel"/>
              <a:ea typeface="Corbel"/>
              <a:cs typeface="Corbel"/>
              <a:sym typeface="Corbel"/>
            </a:endParaRPr>
          </a:p>
        </p:txBody>
      </p:sp>
      <p:cxnSp>
        <p:nvCxnSpPr>
          <p:cNvPr id="674" name="Google Shape;674;p70"/>
          <p:cNvCxnSpPr/>
          <p:nvPr/>
        </p:nvCxnSpPr>
        <p:spPr>
          <a:xfrm>
            <a:off x="6781800" y="2971800"/>
            <a:ext cx="457200" cy="381000"/>
          </a:xfrm>
          <a:prstGeom prst="straightConnector1">
            <a:avLst/>
          </a:prstGeom>
          <a:noFill/>
          <a:ln cap="rnd" cmpd="sng" w="9525">
            <a:solidFill>
              <a:srgbClr val="EFAB00"/>
            </a:solidFill>
            <a:prstDash val="solid"/>
            <a:round/>
            <a:headEnd len="sm" w="sm" type="none"/>
            <a:tailEnd len="med" w="med" type="stealth"/>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1"/>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Correlation and convolution</a:t>
            </a:r>
            <a:endParaRPr/>
          </a:p>
        </p:txBody>
      </p:sp>
      <p:sp>
        <p:nvSpPr>
          <p:cNvPr id="680" name="Google Shape;680;p71"/>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u="sng">
                <a:solidFill>
                  <a:schemeClr val="hlink"/>
                </a:solidFill>
                <a:hlinkClick r:id="rId3"/>
              </a:rPr>
              <a:t>Convolution is an associative operation!</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Correlation is not associative.</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The proofs of these results are much easier when using Fourier transforms (which we will study later). </a:t>
            </a:r>
            <a:endParaRPr/>
          </a:p>
        </p:txBody>
      </p:sp>
      <p:sp>
        <p:nvSpPr>
          <p:cNvPr id="681" name="Google Shape;681;p7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82" name="Google Shape;682;p71"/>
          <p:cNvPicPr preferRelativeResize="0"/>
          <p:nvPr/>
        </p:nvPicPr>
        <p:blipFill rotWithShape="1">
          <a:blip r:embed="rId4">
            <a:alphaModFix/>
          </a:blip>
          <a:srcRect b="0" l="0" r="0" t="0"/>
          <a:stretch/>
        </p:blipFill>
        <p:spPr>
          <a:xfrm>
            <a:off x="1066800" y="2362200"/>
            <a:ext cx="3579813" cy="40163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2"/>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Genesis of convolution</a:t>
            </a:r>
            <a:endParaRPr/>
          </a:p>
        </p:txBody>
      </p:sp>
      <p:sp>
        <p:nvSpPr>
          <p:cNvPr id="688" name="Google Shape;688;p72"/>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Consider a system which takes in input signal x(t) and produces an output y(t) where y(t) = T[x(t)].</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 is the transformation that is executed by the system.</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Consider that T satisfies two conditions: linearity and time-invariance. </a:t>
            </a:r>
            <a:endParaRPr/>
          </a:p>
        </p:txBody>
      </p:sp>
      <p:sp>
        <p:nvSpPr>
          <p:cNvPr id="689" name="Google Shape;689;p7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Genesis of convolution</a:t>
            </a:r>
            <a:endParaRPr/>
          </a:p>
        </p:txBody>
      </p:sp>
      <p:sp>
        <p:nvSpPr>
          <p:cNvPr id="695" name="Google Shape;695;p73"/>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Consider that T satisfies two conditions: linearity and time-invariance.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Let the signal x be a unit impulse δ(t) at 0 (Kronecker delta function). </a:t>
            </a:r>
            <a:endParaRPr/>
          </a:p>
        </p:txBody>
      </p:sp>
      <p:sp>
        <p:nvSpPr>
          <p:cNvPr id="696" name="Google Shape;696;p7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97" name="Google Shape;697;p73"/>
          <p:cNvPicPr preferRelativeResize="0"/>
          <p:nvPr/>
        </p:nvPicPr>
        <p:blipFill rotWithShape="1">
          <a:blip r:embed="rId3">
            <a:alphaModFix/>
          </a:blip>
          <a:srcRect b="0" l="0" r="0" t="0"/>
          <a:stretch/>
        </p:blipFill>
        <p:spPr>
          <a:xfrm>
            <a:off x="990600" y="3048000"/>
            <a:ext cx="7100047" cy="838200"/>
          </a:xfrm>
          <a:prstGeom prst="rect">
            <a:avLst/>
          </a:prstGeom>
          <a:noFill/>
          <a:ln>
            <a:noFill/>
          </a:ln>
        </p:spPr>
      </p:pic>
      <p:pic>
        <p:nvPicPr>
          <p:cNvPr descr="https://upload.wikimedia.org/wikipedia/commons/thumb/8/88/Unit_impulse.gif/220px-Unit_impulse.gif" id="698" name="Google Shape;698;p73"/>
          <p:cNvPicPr preferRelativeResize="0"/>
          <p:nvPr/>
        </p:nvPicPr>
        <p:blipFill rotWithShape="1">
          <a:blip r:embed="rId4">
            <a:alphaModFix/>
          </a:blip>
          <a:srcRect b="0" l="0" r="0" t="0"/>
          <a:stretch/>
        </p:blipFill>
        <p:spPr>
          <a:xfrm>
            <a:off x="1066800" y="5343525"/>
            <a:ext cx="2095500" cy="1514475"/>
          </a:xfrm>
          <a:prstGeom prst="rect">
            <a:avLst/>
          </a:prstGeom>
          <a:noFill/>
          <a:ln>
            <a:noFill/>
          </a:ln>
        </p:spPr>
      </p:pic>
      <p:pic>
        <p:nvPicPr>
          <p:cNvPr id="699" name="Google Shape;699;p73"/>
          <p:cNvPicPr preferRelativeResize="0"/>
          <p:nvPr/>
        </p:nvPicPr>
        <p:blipFill rotWithShape="1">
          <a:blip r:embed="rId5">
            <a:alphaModFix/>
          </a:blip>
          <a:srcRect b="0" l="0" r="0" t="0"/>
          <a:stretch/>
        </p:blipFill>
        <p:spPr>
          <a:xfrm>
            <a:off x="3733799" y="5867400"/>
            <a:ext cx="4633913" cy="5334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4"/>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Genesis of convolution</a:t>
            </a:r>
            <a:endParaRPr/>
          </a:p>
        </p:txBody>
      </p:sp>
      <p:sp>
        <p:nvSpPr>
          <p:cNvPr id="705" name="Google Shape;705;p74"/>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The output of the system for a unit impulse input is called its impulse response h(t).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It turns out that the response of a linear time-invariant (LTI) system to any input signal x is the convolution of the signal with the impulse response of the LTI system. </a:t>
            </a:r>
            <a:endParaRPr/>
          </a:p>
        </p:txBody>
      </p:sp>
      <p:sp>
        <p:nvSpPr>
          <p:cNvPr id="706" name="Google Shape;706;p7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07" name="Google Shape;707;p74"/>
          <p:cNvPicPr preferRelativeResize="0"/>
          <p:nvPr/>
        </p:nvPicPr>
        <p:blipFill rotWithShape="1">
          <a:blip r:embed="rId3">
            <a:alphaModFix/>
          </a:blip>
          <a:srcRect b="0" l="0" r="0" t="0"/>
          <a:stretch/>
        </p:blipFill>
        <p:spPr>
          <a:xfrm>
            <a:off x="1066800" y="3124200"/>
            <a:ext cx="1676400" cy="3937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75"/>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Genesis of convolution: Proof</a:t>
            </a:r>
            <a:endParaRPr/>
          </a:p>
        </p:txBody>
      </p:sp>
      <p:sp>
        <p:nvSpPr>
          <p:cNvPr id="713" name="Google Shape;713;p7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14" name="Google Shape;714;p75"/>
          <p:cNvPicPr preferRelativeResize="0"/>
          <p:nvPr/>
        </p:nvPicPr>
        <p:blipFill rotWithShape="1">
          <a:blip r:embed="rId3">
            <a:alphaModFix/>
          </a:blip>
          <a:srcRect b="0" l="0" r="0" t="0"/>
          <a:stretch/>
        </p:blipFill>
        <p:spPr>
          <a:xfrm>
            <a:off x="304800" y="1524000"/>
            <a:ext cx="8407401" cy="1279525"/>
          </a:xfrm>
          <a:prstGeom prst="rect">
            <a:avLst/>
          </a:prstGeom>
          <a:noFill/>
          <a:ln>
            <a:noFill/>
          </a:ln>
        </p:spPr>
      </p:pic>
      <p:pic>
        <p:nvPicPr>
          <p:cNvPr id="715" name="Google Shape;715;p75"/>
          <p:cNvPicPr preferRelativeResize="0"/>
          <p:nvPr/>
        </p:nvPicPr>
        <p:blipFill rotWithShape="1">
          <a:blip r:embed="rId4">
            <a:alphaModFix/>
          </a:blip>
          <a:srcRect b="0" l="0" r="0" t="0"/>
          <a:stretch/>
        </p:blipFill>
        <p:spPr>
          <a:xfrm>
            <a:off x="315913" y="2590800"/>
            <a:ext cx="5697537" cy="2608263"/>
          </a:xfrm>
          <a:prstGeom prst="rect">
            <a:avLst/>
          </a:prstGeom>
          <a:noFill/>
          <a:ln>
            <a:noFill/>
          </a:ln>
        </p:spPr>
      </p:pic>
      <p:pic>
        <p:nvPicPr>
          <p:cNvPr id="716" name="Google Shape;716;p75"/>
          <p:cNvPicPr preferRelativeResize="0"/>
          <p:nvPr/>
        </p:nvPicPr>
        <p:blipFill rotWithShape="1">
          <a:blip r:embed="rId5">
            <a:alphaModFix/>
          </a:blip>
          <a:srcRect b="0" l="0" r="0" t="0"/>
          <a:stretch/>
        </p:blipFill>
        <p:spPr>
          <a:xfrm>
            <a:off x="381000" y="5334000"/>
            <a:ext cx="4759325" cy="12795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76"/>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Genesis of correlation</a:t>
            </a:r>
            <a:endParaRPr/>
          </a:p>
        </p:txBody>
      </p:sp>
      <p:sp>
        <p:nvSpPr>
          <p:cNvPr id="722" name="Google Shape;722;p76"/>
          <p:cNvSpPr txBox="1"/>
          <p:nvPr>
            <p:ph idx="1" type="body"/>
          </p:nvPr>
        </p:nvSpPr>
        <p:spPr>
          <a:xfrm>
            <a:off x="304800" y="1524000"/>
            <a:ext cx="8229600" cy="4625609"/>
          </a:xfrm>
          <a:prstGeom prst="rect">
            <a:avLst/>
          </a:prstGeom>
          <a:noFill/>
          <a:ln>
            <a:noFill/>
          </a:ln>
        </p:spPr>
        <p:txBody>
          <a:bodyPr anchorCtr="0" anchor="t" bIns="45700" lIns="54850" spcFirstLastPara="1" rIns="91425" wrap="square" tIns="91425">
            <a:normAutofit lnSpcReduction="10000"/>
          </a:bodyPr>
          <a:lstStyle/>
          <a:p>
            <a:pPr indent="-320040" lvl="0" marL="438912" rtl="0" algn="l">
              <a:lnSpc>
                <a:spcPct val="100000"/>
              </a:lnSpc>
              <a:spcBef>
                <a:spcPts val="0"/>
              </a:spcBef>
              <a:spcAft>
                <a:spcPts val="0"/>
              </a:spcAft>
              <a:buSzPts val="2560"/>
              <a:buChar char="◼"/>
            </a:pPr>
            <a:r>
              <a:rPr lang="en-US"/>
              <a:t>Correlation gives the similarity between a signal w and (a shifted version) of a signal f.</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Correlation is large for those shifts x for which w and shifted f have similar values, or even similar signs.</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It can be used for template matching.  </a:t>
            </a:r>
            <a:endParaRPr/>
          </a:p>
        </p:txBody>
      </p:sp>
      <p:sp>
        <p:nvSpPr>
          <p:cNvPr id="723" name="Google Shape;723;p7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24" name="Google Shape;724;p76"/>
          <p:cNvPicPr preferRelativeResize="0"/>
          <p:nvPr/>
        </p:nvPicPr>
        <p:blipFill rotWithShape="1">
          <a:blip r:embed="rId3">
            <a:alphaModFix/>
          </a:blip>
          <a:srcRect b="0" l="0" r="0" t="0"/>
          <a:stretch/>
        </p:blipFill>
        <p:spPr>
          <a:xfrm>
            <a:off x="679450" y="2438400"/>
            <a:ext cx="4662488" cy="139541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7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template_ccorr_3.jpg" id="730" name="Google Shape;730;p77"/>
          <p:cNvPicPr preferRelativeResize="0"/>
          <p:nvPr/>
        </p:nvPicPr>
        <p:blipFill rotWithShape="1">
          <a:blip r:embed="rId3">
            <a:alphaModFix/>
          </a:blip>
          <a:srcRect b="0" l="0" r="0" t="0"/>
          <a:stretch/>
        </p:blipFill>
        <p:spPr>
          <a:xfrm>
            <a:off x="-1" y="0"/>
            <a:ext cx="4993689" cy="2286000"/>
          </a:xfrm>
          <a:prstGeom prst="rect">
            <a:avLst/>
          </a:prstGeom>
          <a:noFill/>
          <a:ln>
            <a:noFill/>
          </a:ln>
        </p:spPr>
      </p:pic>
      <p:pic>
        <p:nvPicPr>
          <p:cNvPr descr="template_ccorrn_4.jpg" id="731" name="Google Shape;731;p77"/>
          <p:cNvPicPr preferRelativeResize="0"/>
          <p:nvPr/>
        </p:nvPicPr>
        <p:blipFill rotWithShape="1">
          <a:blip r:embed="rId4">
            <a:alphaModFix/>
          </a:blip>
          <a:srcRect b="0" l="0" r="0" t="0"/>
          <a:stretch/>
        </p:blipFill>
        <p:spPr>
          <a:xfrm>
            <a:off x="152400" y="2590800"/>
            <a:ext cx="4874556" cy="2209800"/>
          </a:xfrm>
          <a:prstGeom prst="rect">
            <a:avLst/>
          </a:prstGeom>
          <a:noFill/>
          <a:ln>
            <a:noFill/>
          </a:ln>
        </p:spPr>
      </p:pic>
      <p:pic>
        <p:nvPicPr>
          <p:cNvPr descr="messi_face.jpg" id="732" name="Google Shape;732;p77"/>
          <p:cNvPicPr preferRelativeResize="0"/>
          <p:nvPr/>
        </p:nvPicPr>
        <p:blipFill rotWithShape="1">
          <a:blip r:embed="rId5">
            <a:alphaModFix/>
          </a:blip>
          <a:srcRect b="0" l="0" r="0" t="0"/>
          <a:stretch/>
        </p:blipFill>
        <p:spPr>
          <a:xfrm>
            <a:off x="5181600" y="228600"/>
            <a:ext cx="381000" cy="495301"/>
          </a:xfrm>
          <a:prstGeom prst="rect">
            <a:avLst/>
          </a:prstGeom>
          <a:noFill/>
          <a:ln>
            <a:noFill/>
          </a:ln>
        </p:spPr>
      </p:pic>
      <p:sp>
        <p:nvSpPr>
          <p:cNvPr id="733" name="Google Shape;733;p77"/>
          <p:cNvSpPr txBox="1"/>
          <p:nvPr/>
        </p:nvSpPr>
        <p:spPr>
          <a:xfrm>
            <a:off x="5105400" y="762000"/>
            <a:ext cx="3886200" cy="36933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Search for the template (Messi’s face) inside the larger image in the middle.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First row: On the left you have the cross-correlation 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Second row: On the left you have the </a:t>
            </a:r>
            <a:r>
              <a:rPr b="1" i="0" lang="en-US" sz="1800" u="none" cap="none" strike="noStrike">
                <a:solidFill>
                  <a:schemeClr val="dk1"/>
                </a:solidFill>
                <a:latin typeface="Corbel"/>
                <a:ea typeface="Corbel"/>
                <a:cs typeface="Corbel"/>
                <a:sym typeface="Corbel"/>
              </a:rPr>
              <a:t>normalized</a:t>
            </a:r>
            <a:r>
              <a:rPr b="0" i="0" lang="en-US" sz="1800" u="none" cap="none" strike="noStrike">
                <a:solidFill>
                  <a:schemeClr val="dk1"/>
                </a:solidFill>
                <a:latin typeface="Corbel"/>
                <a:ea typeface="Corbel"/>
                <a:cs typeface="Corbel"/>
                <a:sym typeface="Corbel"/>
              </a:rPr>
              <a:t> cross-correlation map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Why is the latter superior to the former? Notice the false match in the top row and the correct match in the second one. </a:t>
            </a:r>
            <a:endParaRPr b="0" i="0" sz="1400" u="none" cap="none" strike="noStrike">
              <a:solidFill>
                <a:srgbClr val="000000"/>
              </a:solidFill>
              <a:latin typeface="Arial"/>
              <a:ea typeface="Arial"/>
              <a:cs typeface="Arial"/>
              <a:sym typeface="Arial"/>
            </a:endParaRPr>
          </a:p>
        </p:txBody>
      </p:sp>
      <p:pic>
        <p:nvPicPr>
          <p:cNvPr id="734" name="Google Shape;734;p77"/>
          <p:cNvPicPr preferRelativeResize="0"/>
          <p:nvPr/>
        </p:nvPicPr>
        <p:blipFill rotWithShape="1">
          <a:blip r:embed="rId6">
            <a:alphaModFix/>
          </a:blip>
          <a:srcRect b="0" l="0" r="0" t="0"/>
          <a:stretch/>
        </p:blipFill>
        <p:spPr>
          <a:xfrm>
            <a:off x="0" y="4964113"/>
            <a:ext cx="5738813" cy="1714500"/>
          </a:xfrm>
          <a:prstGeom prst="rect">
            <a:avLst/>
          </a:prstGeom>
          <a:noFill/>
          <a:ln>
            <a:noFill/>
          </a:ln>
        </p:spPr>
      </p:pic>
      <p:sp>
        <p:nvSpPr>
          <p:cNvPr id="735" name="Google Shape;735;p77"/>
          <p:cNvSpPr/>
          <p:nvPr/>
        </p:nvSpPr>
        <p:spPr>
          <a:xfrm>
            <a:off x="5181600" y="4419600"/>
            <a:ext cx="29718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7">
                  <a:extLst>
                    <a:ext uri="{A12FA001-AC4F-418D-AE19-62706E023703}">
                      <ahyp:hlinkClr val="tx"/>
                    </a:ext>
                  </a:extLst>
                </a:hlinkClick>
              </a:rPr>
              <a:t>https://docs.opencv.org/4.5.2/d4/dc6/tutorial_py_template_matching.html</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8"/>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Types of image noise</a:t>
            </a:r>
            <a:endParaRPr/>
          </a:p>
        </p:txBody>
      </p:sp>
      <p:sp>
        <p:nvSpPr>
          <p:cNvPr id="741" name="Google Shape;741;p78"/>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Gaussian noise: addition of perturbations to an image, the perturbations are random numbers from the Gaussian distribution.</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Examples of Gaussian noise: Film grain noise, thermal noise in a camera</a:t>
            </a:r>
            <a:endParaRPr/>
          </a:p>
        </p:txBody>
      </p:sp>
      <p:pic>
        <p:nvPicPr>
          <p:cNvPr id="742" name="Google Shape;742;p78"/>
          <p:cNvPicPr preferRelativeResize="0"/>
          <p:nvPr/>
        </p:nvPicPr>
        <p:blipFill rotWithShape="1">
          <a:blip r:embed="rId3">
            <a:alphaModFix/>
          </a:blip>
          <a:srcRect b="0" l="0" r="0" t="0"/>
          <a:stretch/>
        </p:blipFill>
        <p:spPr>
          <a:xfrm>
            <a:off x="914400" y="3276600"/>
            <a:ext cx="4859867" cy="533400"/>
          </a:xfrm>
          <a:prstGeom prst="rect">
            <a:avLst/>
          </a:prstGeom>
          <a:noFill/>
          <a:ln>
            <a:noFill/>
          </a:ln>
        </p:spPr>
      </p:pic>
      <p:sp>
        <p:nvSpPr>
          <p:cNvPr id="743" name="Google Shape;743;p78"/>
          <p:cNvSpPr txBox="1"/>
          <p:nvPr/>
        </p:nvSpPr>
        <p:spPr>
          <a:xfrm>
            <a:off x="5943600" y="3124200"/>
            <a:ext cx="27432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Symbol for Gaussian distribution with mean 0, standard deviation </a:t>
            </a:r>
            <a:r>
              <a:rPr b="0" i="0" lang="en-US" sz="1800" u="none" cap="none" strike="noStrike">
                <a:solidFill>
                  <a:schemeClr val="dk1"/>
                </a:solidFill>
                <a:latin typeface="Noto Sans Symbols"/>
                <a:ea typeface="Noto Sans Symbols"/>
                <a:cs typeface="Noto Sans Symbols"/>
                <a:sym typeface="Noto Sans Symbols"/>
              </a:rPr>
              <a:t>σ</a:t>
            </a:r>
            <a:endParaRPr b="0" i="0" sz="1800" u="none" cap="none" strike="noStrike">
              <a:solidFill>
                <a:schemeClr val="dk1"/>
              </a:solidFill>
              <a:latin typeface="Noto Sans Symbols"/>
              <a:ea typeface="Noto Sans Symbols"/>
              <a:cs typeface="Noto Sans Symbols"/>
              <a:sym typeface="Noto Sans Symbols"/>
            </a:endParaRPr>
          </a:p>
        </p:txBody>
      </p:sp>
      <p:pic>
        <p:nvPicPr>
          <p:cNvPr id="744" name="Google Shape;744;p78"/>
          <p:cNvPicPr preferRelativeResize="0"/>
          <p:nvPr/>
        </p:nvPicPr>
        <p:blipFill rotWithShape="1">
          <a:blip r:embed="rId4">
            <a:alphaModFix/>
          </a:blip>
          <a:srcRect b="0" l="0" r="0" t="0"/>
          <a:stretch/>
        </p:blipFill>
        <p:spPr>
          <a:xfrm>
            <a:off x="457200" y="3962400"/>
            <a:ext cx="2816225" cy="838200"/>
          </a:xfrm>
          <a:prstGeom prst="rect">
            <a:avLst/>
          </a:prstGeom>
          <a:noFill/>
          <a:ln>
            <a:noFill/>
          </a:ln>
        </p:spPr>
      </p:pic>
      <p:sp>
        <p:nvSpPr>
          <p:cNvPr id="745" name="Google Shape;745;p78"/>
          <p:cNvSpPr txBox="1"/>
          <p:nvPr/>
        </p:nvSpPr>
        <p:spPr>
          <a:xfrm>
            <a:off x="3657600" y="3886200"/>
            <a:ext cx="27432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Formula for Gaussian distribution with mean </a:t>
            </a:r>
            <a:r>
              <a:rPr b="0" i="0" lang="en-US" sz="1800" u="none" cap="none" strike="noStrike">
                <a:solidFill>
                  <a:schemeClr val="dk1"/>
                </a:solidFill>
                <a:latin typeface="Noto Sans Symbols"/>
                <a:ea typeface="Noto Sans Symbols"/>
                <a:cs typeface="Noto Sans Symbols"/>
                <a:sym typeface="Noto Sans Symbols"/>
              </a:rPr>
              <a:t>μ</a:t>
            </a:r>
            <a:r>
              <a:rPr b="0" i="0" lang="en-US" sz="1800" u="none" cap="none" strike="noStrike">
                <a:solidFill>
                  <a:schemeClr val="dk1"/>
                </a:solidFill>
                <a:latin typeface="Corbel"/>
                <a:ea typeface="Corbel"/>
                <a:cs typeface="Corbel"/>
                <a:sym typeface="Corbel"/>
              </a:rPr>
              <a:t>, standard deviation </a:t>
            </a:r>
            <a:r>
              <a:rPr b="0" i="0" lang="en-US" sz="1800" u="none" cap="none" strike="noStrike">
                <a:solidFill>
                  <a:schemeClr val="dk1"/>
                </a:solidFill>
                <a:latin typeface="Noto Sans Symbols"/>
                <a:ea typeface="Noto Sans Symbols"/>
                <a:cs typeface="Noto Sans Symbols"/>
                <a:sym typeface="Noto Sans Symbols"/>
              </a:rPr>
              <a:t>σ</a:t>
            </a:r>
            <a:endParaRPr b="0" i="0" sz="1800" u="none" cap="none" strike="noStrike">
              <a:solidFill>
                <a:schemeClr val="dk1"/>
              </a:solidFill>
              <a:latin typeface="Noto Sans Symbols"/>
              <a:ea typeface="Noto Sans Symbols"/>
              <a:cs typeface="Noto Sans Symbols"/>
              <a:sym typeface="Noto Sans Symbols"/>
            </a:endParaRPr>
          </a:p>
        </p:txBody>
      </p:sp>
      <p:sp>
        <p:nvSpPr>
          <p:cNvPr id="746" name="Google Shape;746;p7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9"/>
          <p:cNvSpPr txBox="1"/>
          <p:nvPr>
            <p:ph type="title"/>
          </p:nvPr>
        </p:nvSpPr>
        <p:spPr>
          <a:xfrm>
            <a:off x="381000" y="0"/>
            <a:ext cx="8229600" cy="1143000"/>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Types of image noise</a:t>
            </a:r>
            <a:endParaRPr/>
          </a:p>
        </p:txBody>
      </p:sp>
      <p:sp>
        <p:nvSpPr>
          <p:cNvPr id="752" name="Google Shape;752;p79"/>
          <p:cNvSpPr txBox="1"/>
          <p:nvPr>
            <p:ph idx="1" type="body"/>
          </p:nvPr>
        </p:nvSpPr>
        <p:spPr>
          <a:xfrm>
            <a:off x="0" y="1447800"/>
            <a:ext cx="9144000" cy="4525963"/>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1840"/>
              <a:buChar char="◼"/>
            </a:pPr>
            <a:r>
              <a:rPr lang="en-US" sz="2300"/>
              <a:t>Impulse noise: random </a:t>
            </a:r>
            <a:r>
              <a:rPr b="1" lang="en-US" sz="2300"/>
              <a:t>large magnitude </a:t>
            </a:r>
            <a:r>
              <a:rPr lang="en-US" sz="2300"/>
              <a:t>perturbations at a </a:t>
            </a:r>
            <a:r>
              <a:rPr b="1" lang="en-US" sz="2300"/>
              <a:t>few</a:t>
            </a:r>
            <a:r>
              <a:rPr lang="en-US" sz="2300"/>
              <a:t> pixels – example: flicker artifacts in old movies, or blotches in old photographs.</a:t>
            </a:r>
            <a:endParaRPr/>
          </a:p>
          <a:p>
            <a:pPr indent="-320040" lvl="0" marL="438912" rtl="0" algn="l">
              <a:lnSpc>
                <a:spcPct val="100000"/>
              </a:lnSpc>
              <a:spcBef>
                <a:spcPts val="0"/>
              </a:spcBef>
              <a:spcAft>
                <a:spcPts val="0"/>
              </a:spcAft>
              <a:buSzPts val="1840"/>
              <a:buChar char="◼"/>
            </a:pPr>
            <a:r>
              <a:rPr lang="en-US" sz="2300"/>
              <a:t>Note: Gaussian noise typically affects </a:t>
            </a:r>
            <a:r>
              <a:rPr b="1" lang="en-US" sz="2300"/>
              <a:t>all</a:t>
            </a:r>
            <a:r>
              <a:rPr lang="en-US" sz="2300"/>
              <a:t> pixels but by a </a:t>
            </a:r>
            <a:r>
              <a:rPr b="1" lang="en-US" sz="2300"/>
              <a:t>smaller</a:t>
            </a:r>
            <a:r>
              <a:rPr lang="en-US" sz="2300"/>
              <a:t> magnitude.</a:t>
            </a:r>
            <a:endParaRPr sz="2300"/>
          </a:p>
        </p:txBody>
      </p:sp>
      <p:pic>
        <p:nvPicPr>
          <p:cNvPr descr="http://homepages.inf.ed.ac.uk/rbf/HIPR2/images/fce5noi3.gif" id="753" name="Google Shape;753;p79"/>
          <p:cNvPicPr preferRelativeResize="0"/>
          <p:nvPr/>
        </p:nvPicPr>
        <p:blipFill rotWithShape="1">
          <a:blip r:embed="rId3">
            <a:alphaModFix/>
          </a:blip>
          <a:srcRect b="0" l="0" r="0" t="0"/>
          <a:stretch/>
        </p:blipFill>
        <p:spPr>
          <a:xfrm>
            <a:off x="6096000" y="3609974"/>
            <a:ext cx="2914650" cy="3248026"/>
          </a:xfrm>
          <a:prstGeom prst="rect">
            <a:avLst/>
          </a:prstGeom>
          <a:noFill/>
          <a:ln>
            <a:noFill/>
          </a:ln>
        </p:spPr>
      </p:pic>
      <p:pic>
        <p:nvPicPr>
          <p:cNvPr descr="fce5noi4.gif" id="754" name="Google Shape;754;p79"/>
          <p:cNvPicPr preferRelativeResize="0"/>
          <p:nvPr/>
        </p:nvPicPr>
        <p:blipFill rotWithShape="1">
          <a:blip r:embed="rId4">
            <a:alphaModFix/>
          </a:blip>
          <a:srcRect b="0" l="0" r="0" t="0"/>
          <a:stretch/>
        </p:blipFill>
        <p:spPr>
          <a:xfrm>
            <a:off x="0" y="3609975"/>
            <a:ext cx="2914650" cy="3248025"/>
          </a:xfrm>
          <a:prstGeom prst="rect">
            <a:avLst/>
          </a:prstGeom>
          <a:noFill/>
          <a:ln>
            <a:noFill/>
          </a:ln>
        </p:spPr>
      </p:pic>
      <p:pic>
        <p:nvPicPr>
          <p:cNvPr descr="fce5noi5.gif" id="755" name="Google Shape;755;p79"/>
          <p:cNvPicPr preferRelativeResize="0"/>
          <p:nvPr/>
        </p:nvPicPr>
        <p:blipFill rotWithShape="1">
          <a:blip r:embed="rId5">
            <a:alphaModFix/>
          </a:blip>
          <a:srcRect b="0" l="0" r="0" t="0"/>
          <a:stretch/>
        </p:blipFill>
        <p:spPr>
          <a:xfrm>
            <a:off x="2971800" y="3609975"/>
            <a:ext cx="2914650" cy="3248025"/>
          </a:xfrm>
          <a:prstGeom prst="rect">
            <a:avLst/>
          </a:prstGeom>
          <a:noFill/>
          <a:ln>
            <a:noFill/>
          </a:ln>
        </p:spPr>
      </p:pic>
      <p:sp>
        <p:nvSpPr>
          <p:cNvPr id="756" name="Google Shape;756;p79"/>
          <p:cNvSpPr txBox="1"/>
          <p:nvPr/>
        </p:nvSpPr>
        <p:spPr>
          <a:xfrm>
            <a:off x="0" y="3124200"/>
            <a:ext cx="1981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Low </a:t>
            </a:r>
            <a:r>
              <a:rPr b="0" i="0" lang="en-US" sz="1800" u="none" cap="none" strike="noStrike">
                <a:solidFill>
                  <a:schemeClr val="dk1"/>
                </a:solidFill>
                <a:latin typeface="Noto Sans Symbols"/>
                <a:ea typeface="Noto Sans Symbols"/>
                <a:cs typeface="Noto Sans Symbols"/>
                <a:sym typeface="Noto Sans Symbols"/>
              </a:rPr>
              <a:t>σ, </a:t>
            </a:r>
            <a:r>
              <a:rPr b="0" i="0" lang="en-US" sz="1800" u="none" cap="none" strike="noStrike">
                <a:solidFill>
                  <a:schemeClr val="dk1"/>
                </a:solidFill>
                <a:latin typeface="Corbel"/>
                <a:ea typeface="Corbel"/>
                <a:cs typeface="Corbel"/>
                <a:sym typeface="Corbel"/>
              </a:rPr>
              <a:t>Gaussian</a:t>
            </a:r>
            <a:endParaRPr b="0" i="0" sz="1800" u="none" cap="none" strike="noStrike">
              <a:solidFill>
                <a:schemeClr val="dk1"/>
              </a:solidFill>
              <a:latin typeface="Noto Sans Symbols"/>
              <a:ea typeface="Noto Sans Symbols"/>
              <a:cs typeface="Noto Sans Symbols"/>
              <a:sym typeface="Noto Sans Symbols"/>
            </a:endParaRPr>
          </a:p>
        </p:txBody>
      </p:sp>
      <p:sp>
        <p:nvSpPr>
          <p:cNvPr id="757" name="Google Shape;757;p79"/>
          <p:cNvSpPr txBox="1"/>
          <p:nvPr/>
        </p:nvSpPr>
        <p:spPr>
          <a:xfrm>
            <a:off x="3352800" y="3200400"/>
            <a:ext cx="1905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High </a:t>
            </a:r>
            <a:r>
              <a:rPr b="0" i="0" lang="en-US" sz="1800" u="none" cap="none" strike="noStrike">
                <a:solidFill>
                  <a:schemeClr val="dk1"/>
                </a:solidFill>
                <a:latin typeface="Noto Sans Symbols"/>
                <a:ea typeface="Noto Sans Symbols"/>
                <a:cs typeface="Noto Sans Symbols"/>
                <a:sym typeface="Noto Sans Symbols"/>
              </a:rPr>
              <a:t>σ,</a:t>
            </a:r>
            <a:r>
              <a:rPr b="0" i="0" lang="en-US" sz="1800" u="none" cap="none" strike="noStrike">
                <a:solidFill>
                  <a:schemeClr val="dk1"/>
                </a:solidFill>
                <a:latin typeface="Corbel"/>
                <a:ea typeface="Corbel"/>
                <a:cs typeface="Corbel"/>
                <a:sym typeface="Corbel"/>
              </a:rPr>
              <a:t> Gaussian</a:t>
            </a:r>
            <a:endParaRPr b="0" i="0" sz="1800" u="none" cap="none" strike="noStrike">
              <a:solidFill>
                <a:schemeClr val="dk1"/>
              </a:solidFill>
              <a:latin typeface="Noto Sans Symbols"/>
              <a:ea typeface="Noto Sans Symbols"/>
              <a:cs typeface="Noto Sans Symbols"/>
              <a:sym typeface="Noto Sans Symbols"/>
            </a:endParaRPr>
          </a:p>
        </p:txBody>
      </p:sp>
      <p:sp>
        <p:nvSpPr>
          <p:cNvPr id="758" name="Google Shape;758;p79"/>
          <p:cNvSpPr txBox="1"/>
          <p:nvPr/>
        </p:nvSpPr>
        <p:spPr>
          <a:xfrm>
            <a:off x="6477000" y="3200400"/>
            <a:ext cx="152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Impulse</a:t>
            </a:r>
            <a:endParaRPr b="0" i="0" sz="1800" u="none" cap="none" strike="noStrike">
              <a:solidFill>
                <a:schemeClr val="dk1"/>
              </a:solidFill>
              <a:latin typeface="Noto Sans Symbols"/>
              <a:ea typeface="Noto Sans Symbols"/>
              <a:cs typeface="Noto Sans Symbols"/>
              <a:sym typeface="Noto Sans Symbols"/>
            </a:endParaRPr>
          </a:p>
        </p:txBody>
      </p:sp>
      <p:sp>
        <p:nvSpPr>
          <p:cNvPr id="759" name="Google Shape;759;p7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5" name="Google Shape;165;p8"/>
          <p:cNvPicPr preferRelativeResize="0"/>
          <p:nvPr/>
        </p:nvPicPr>
        <p:blipFill rotWithShape="1">
          <a:blip r:embed="rId3">
            <a:alphaModFix/>
          </a:blip>
          <a:srcRect b="0" l="0" r="0" t="0"/>
          <a:stretch/>
        </p:blipFill>
        <p:spPr>
          <a:xfrm>
            <a:off x="1524000" y="1066800"/>
            <a:ext cx="4724400" cy="4423294"/>
          </a:xfrm>
          <a:prstGeom prst="rect">
            <a:avLst/>
          </a:prstGeom>
          <a:noFill/>
          <a:ln>
            <a:noFill/>
          </a:ln>
        </p:spPr>
      </p:pic>
      <p:pic>
        <p:nvPicPr>
          <p:cNvPr id="166" name="Google Shape;166;p8"/>
          <p:cNvPicPr preferRelativeResize="0"/>
          <p:nvPr/>
        </p:nvPicPr>
        <p:blipFill rotWithShape="1">
          <a:blip r:embed="rId4">
            <a:alphaModFix/>
          </a:blip>
          <a:srcRect b="0" l="0" r="0" t="0"/>
          <a:stretch/>
        </p:blipFill>
        <p:spPr>
          <a:xfrm>
            <a:off x="6400800" y="1219200"/>
            <a:ext cx="2209800" cy="215430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80"/>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 filter</a:t>
            </a:r>
            <a:endParaRPr/>
          </a:p>
        </p:txBody>
      </p:sp>
      <p:sp>
        <p:nvSpPr>
          <p:cNvPr id="765" name="Google Shape;765;p80"/>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92500" lnSpcReduction="10000"/>
          </a:bodyPr>
          <a:lstStyle/>
          <a:p>
            <a:pPr indent="-320040" lvl="0" marL="438912" rtl="0" algn="l">
              <a:lnSpc>
                <a:spcPct val="100000"/>
              </a:lnSpc>
              <a:spcBef>
                <a:spcPts val="0"/>
              </a:spcBef>
              <a:spcAft>
                <a:spcPts val="0"/>
              </a:spcAft>
              <a:buSzPct val="80000"/>
              <a:buChar char="◼"/>
            </a:pPr>
            <a:r>
              <a:rPr lang="en-US"/>
              <a:t>Replace the central pixel value by arithmetic mean of all surrounding pixel values.</a:t>
            </a:r>
            <a:endParaRPr/>
          </a:p>
          <a:p>
            <a:pPr indent="-320040" lvl="0" marL="438912" rtl="0" algn="l">
              <a:lnSpc>
                <a:spcPct val="100000"/>
              </a:lnSpc>
              <a:spcBef>
                <a:spcPts val="0"/>
              </a:spcBef>
              <a:spcAft>
                <a:spcPts val="0"/>
              </a:spcAft>
              <a:buSzPct val="80000"/>
              <a:buChar char="◼"/>
            </a:pPr>
            <a:r>
              <a:rPr lang="en-US"/>
              <a:t>This acts as a </a:t>
            </a:r>
            <a:r>
              <a:rPr b="1" lang="en-US"/>
              <a:t>smoothing</a:t>
            </a:r>
            <a:r>
              <a:rPr lang="en-US"/>
              <a:t> filter.</a:t>
            </a:r>
            <a:endParaRPr/>
          </a:p>
          <a:p>
            <a:pPr indent="-320040" lvl="0" marL="438912" rtl="0" algn="l">
              <a:lnSpc>
                <a:spcPct val="100000"/>
              </a:lnSpc>
              <a:spcBef>
                <a:spcPts val="0"/>
              </a:spcBef>
              <a:spcAft>
                <a:spcPts val="0"/>
              </a:spcAft>
              <a:buSzPct val="80000"/>
              <a:buChar char="◼"/>
            </a:pPr>
            <a:r>
              <a:rPr lang="en-US"/>
              <a:t>Image noise means random transition in the intensity values – these get attenuated by mean filter.</a:t>
            </a:r>
            <a:endParaRPr/>
          </a:p>
          <a:p>
            <a:pPr indent="-169672" lvl="0" marL="438912" rtl="0" algn="l">
              <a:lnSpc>
                <a:spcPct val="100000"/>
              </a:lnSpc>
              <a:spcBef>
                <a:spcPts val="0"/>
              </a:spcBef>
              <a:spcAft>
                <a:spcPts val="0"/>
              </a:spcAft>
              <a:buSzPct val="80000"/>
              <a:buNone/>
            </a:pPr>
            <a:r>
              <a:t/>
            </a:r>
            <a:endParaRPr/>
          </a:p>
          <a:p>
            <a:pPr indent="-169672"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But edges (boundaries between regions with different colors) get blurred as well ☹ </a:t>
            </a:r>
            <a:endParaRPr/>
          </a:p>
        </p:txBody>
      </p:sp>
      <p:pic>
        <p:nvPicPr>
          <p:cNvPr id="766" name="Google Shape;766;p80"/>
          <p:cNvPicPr preferRelativeResize="0"/>
          <p:nvPr/>
        </p:nvPicPr>
        <p:blipFill rotWithShape="1">
          <a:blip r:embed="rId3">
            <a:alphaModFix/>
          </a:blip>
          <a:srcRect b="0" l="0" r="0" t="0"/>
          <a:stretch/>
        </p:blipFill>
        <p:spPr>
          <a:xfrm>
            <a:off x="914400" y="4038600"/>
            <a:ext cx="4648200" cy="856841"/>
          </a:xfrm>
          <a:prstGeom prst="rect">
            <a:avLst/>
          </a:prstGeom>
          <a:noFill/>
          <a:ln>
            <a:noFill/>
          </a:ln>
        </p:spPr>
      </p:pic>
      <p:sp>
        <p:nvSpPr>
          <p:cNvPr id="767" name="Google Shape;767;p8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81"/>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 filter</a:t>
            </a:r>
            <a:endParaRPr/>
          </a:p>
        </p:txBody>
      </p:sp>
      <p:sp>
        <p:nvSpPr>
          <p:cNvPr id="773" name="Google Shape;773;p81"/>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Implemented by convolving the image with a mask contains all values equal to 1/(2a+1)</a:t>
            </a:r>
            <a:r>
              <a:rPr baseline="30000" lang="en-US"/>
              <a:t>2</a:t>
            </a:r>
            <a:r>
              <a:rPr lang="en-US"/>
              <a:t>.</a:t>
            </a:r>
            <a:endParaRPr/>
          </a:p>
        </p:txBody>
      </p:sp>
      <p:sp>
        <p:nvSpPr>
          <p:cNvPr id="774" name="Google Shape;774;p8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pic>
        <p:nvPicPr>
          <p:cNvPr descr="clean_boat.png" id="779" name="Google Shape;779;p82"/>
          <p:cNvPicPr preferRelativeResize="0"/>
          <p:nvPr/>
        </p:nvPicPr>
        <p:blipFill rotWithShape="1">
          <a:blip r:embed="rId3">
            <a:alphaModFix/>
          </a:blip>
          <a:srcRect b="0" l="0" r="0" t="0"/>
          <a:stretch/>
        </p:blipFill>
        <p:spPr>
          <a:xfrm>
            <a:off x="762000" y="457200"/>
            <a:ext cx="2438400" cy="2438400"/>
          </a:xfrm>
          <a:prstGeom prst="rect">
            <a:avLst/>
          </a:prstGeom>
          <a:noFill/>
          <a:ln>
            <a:noFill/>
          </a:ln>
        </p:spPr>
      </p:pic>
      <p:pic>
        <p:nvPicPr>
          <p:cNvPr descr="noisy20_boat.png" id="780" name="Google Shape;780;p82"/>
          <p:cNvPicPr preferRelativeResize="0"/>
          <p:nvPr/>
        </p:nvPicPr>
        <p:blipFill rotWithShape="1">
          <a:blip r:embed="rId4">
            <a:alphaModFix/>
          </a:blip>
          <a:srcRect b="0" l="0" r="0" t="0"/>
          <a:stretch/>
        </p:blipFill>
        <p:spPr>
          <a:xfrm>
            <a:off x="4267200" y="457200"/>
            <a:ext cx="2438400" cy="2438400"/>
          </a:xfrm>
          <a:prstGeom prst="rect">
            <a:avLst/>
          </a:prstGeom>
          <a:noFill/>
          <a:ln>
            <a:noFill/>
          </a:ln>
        </p:spPr>
      </p:pic>
      <p:pic>
        <p:nvPicPr>
          <p:cNvPr descr="denoised20_average_boat.png" id="781" name="Google Shape;781;p82"/>
          <p:cNvPicPr preferRelativeResize="0"/>
          <p:nvPr/>
        </p:nvPicPr>
        <p:blipFill rotWithShape="1">
          <a:blip r:embed="rId5">
            <a:alphaModFix/>
          </a:blip>
          <a:srcRect b="0" l="0" r="0" t="0"/>
          <a:stretch/>
        </p:blipFill>
        <p:spPr>
          <a:xfrm>
            <a:off x="838200" y="3429000"/>
            <a:ext cx="2438400" cy="2438400"/>
          </a:xfrm>
          <a:prstGeom prst="rect">
            <a:avLst/>
          </a:prstGeom>
          <a:noFill/>
          <a:ln>
            <a:noFill/>
          </a:ln>
        </p:spPr>
      </p:pic>
      <p:sp>
        <p:nvSpPr>
          <p:cNvPr id="782" name="Google Shape;782;p82"/>
          <p:cNvSpPr txBox="1"/>
          <p:nvPr/>
        </p:nvSpPr>
        <p:spPr>
          <a:xfrm>
            <a:off x="1143000" y="6172200"/>
            <a:ext cx="1600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Filtered image</a:t>
            </a:r>
            <a:endParaRPr b="0" i="0" sz="1800" u="none" cap="none" strike="noStrike">
              <a:solidFill>
                <a:schemeClr val="dk1"/>
              </a:solidFill>
              <a:latin typeface="Corbel"/>
              <a:ea typeface="Corbel"/>
              <a:cs typeface="Corbel"/>
              <a:sym typeface="Corbel"/>
            </a:endParaRPr>
          </a:p>
        </p:txBody>
      </p:sp>
      <p:sp>
        <p:nvSpPr>
          <p:cNvPr id="783" name="Google Shape;783;p82"/>
          <p:cNvSpPr txBox="1"/>
          <p:nvPr/>
        </p:nvSpPr>
        <p:spPr>
          <a:xfrm>
            <a:off x="1066800" y="2971800"/>
            <a:ext cx="1600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Original image</a:t>
            </a:r>
            <a:endParaRPr b="0" i="0" sz="1800" u="none" cap="none" strike="noStrike">
              <a:solidFill>
                <a:schemeClr val="dk1"/>
              </a:solidFill>
              <a:latin typeface="Corbel"/>
              <a:ea typeface="Corbel"/>
              <a:cs typeface="Corbel"/>
              <a:sym typeface="Corbel"/>
            </a:endParaRPr>
          </a:p>
        </p:txBody>
      </p:sp>
      <p:sp>
        <p:nvSpPr>
          <p:cNvPr id="784" name="Google Shape;784;p82"/>
          <p:cNvSpPr txBox="1"/>
          <p:nvPr/>
        </p:nvSpPr>
        <p:spPr>
          <a:xfrm>
            <a:off x="4495800" y="2971800"/>
            <a:ext cx="1600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Noisy image</a:t>
            </a:r>
            <a:endParaRPr b="0" i="0" sz="1800" u="none" cap="none" strike="noStrike">
              <a:solidFill>
                <a:schemeClr val="dk1"/>
              </a:solidFill>
              <a:latin typeface="Corbel"/>
              <a:ea typeface="Corbel"/>
              <a:cs typeface="Corbel"/>
              <a:sym typeface="Corbel"/>
            </a:endParaRPr>
          </a:p>
        </p:txBody>
      </p:sp>
      <p:sp>
        <p:nvSpPr>
          <p:cNvPr id="785" name="Google Shape;785;p82"/>
          <p:cNvSpPr txBox="1"/>
          <p:nvPr/>
        </p:nvSpPr>
        <p:spPr>
          <a:xfrm>
            <a:off x="4343400" y="3886200"/>
            <a:ext cx="3810000"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-Amount of smoothing is directly proportional to the width of the filter window.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-Repeated application of a mean filter will lead to a constant intensity image in the limit of infinite iterations</a:t>
            </a:r>
            <a:endParaRPr b="0" i="0" sz="1800" u="none" cap="none" strike="noStrike">
              <a:solidFill>
                <a:schemeClr val="dk1"/>
              </a:solidFill>
              <a:latin typeface="Corbel"/>
              <a:ea typeface="Corbel"/>
              <a:cs typeface="Corbel"/>
              <a:sym typeface="Corbel"/>
            </a:endParaRPr>
          </a:p>
        </p:txBody>
      </p:sp>
      <p:sp>
        <p:nvSpPr>
          <p:cNvPr id="786" name="Google Shape;786;p8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8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92" name="Google Shape;792;p83"/>
          <p:cNvPicPr preferRelativeResize="0"/>
          <p:nvPr/>
        </p:nvPicPr>
        <p:blipFill rotWithShape="1">
          <a:blip r:embed="rId3">
            <a:alphaModFix/>
          </a:blip>
          <a:srcRect b="0" l="0" r="0" t="0"/>
          <a:stretch/>
        </p:blipFill>
        <p:spPr>
          <a:xfrm>
            <a:off x="5434012" y="193675"/>
            <a:ext cx="3382963" cy="5041900"/>
          </a:xfrm>
          <a:prstGeom prst="rect">
            <a:avLst/>
          </a:prstGeom>
          <a:noFill/>
          <a:ln>
            <a:noFill/>
          </a:ln>
        </p:spPr>
      </p:pic>
      <p:pic>
        <p:nvPicPr>
          <p:cNvPr id="793" name="Google Shape;793;p83"/>
          <p:cNvPicPr preferRelativeResize="0"/>
          <p:nvPr/>
        </p:nvPicPr>
        <p:blipFill rotWithShape="1">
          <a:blip r:embed="rId4">
            <a:alphaModFix/>
          </a:blip>
          <a:srcRect b="0" l="0" r="0" t="0"/>
          <a:stretch/>
        </p:blipFill>
        <p:spPr>
          <a:xfrm>
            <a:off x="0" y="228600"/>
            <a:ext cx="5360987" cy="141128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84"/>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Weighted mean filter</a:t>
            </a:r>
            <a:endParaRPr/>
          </a:p>
        </p:txBody>
      </p:sp>
      <p:sp>
        <p:nvSpPr>
          <p:cNvPr id="799" name="Google Shape;799;p84"/>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Assign different weights to each pixel: weigh pixels located closer to the center of the window more than those towards the edge of the window.</a:t>
            </a:r>
            <a:endParaRPr/>
          </a:p>
        </p:txBody>
      </p:sp>
      <p:pic>
        <p:nvPicPr>
          <p:cNvPr id="800" name="Google Shape;800;p84"/>
          <p:cNvPicPr preferRelativeResize="0"/>
          <p:nvPr/>
        </p:nvPicPr>
        <p:blipFill rotWithShape="1">
          <a:blip r:embed="rId3">
            <a:alphaModFix/>
          </a:blip>
          <a:srcRect b="0" l="0" r="0" t="0"/>
          <a:stretch/>
        </p:blipFill>
        <p:spPr>
          <a:xfrm>
            <a:off x="1004888" y="3854450"/>
            <a:ext cx="5535612" cy="1900238"/>
          </a:xfrm>
          <a:prstGeom prst="rect">
            <a:avLst/>
          </a:prstGeom>
          <a:noFill/>
          <a:ln>
            <a:noFill/>
          </a:ln>
        </p:spPr>
      </p:pic>
      <p:sp>
        <p:nvSpPr>
          <p:cNvPr id="801" name="Google Shape;801;p84"/>
          <p:cNvSpPr txBox="1"/>
          <p:nvPr/>
        </p:nvSpPr>
        <p:spPr>
          <a:xfrm>
            <a:off x="6934200" y="4495800"/>
            <a:ext cx="2057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Decay parameter</a:t>
            </a:r>
            <a:endParaRPr b="0" i="0" sz="1800" u="none" cap="none" strike="noStrike">
              <a:solidFill>
                <a:schemeClr val="dk1"/>
              </a:solidFill>
              <a:latin typeface="Corbel"/>
              <a:ea typeface="Corbel"/>
              <a:cs typeface="Corbel"/>
              <a:sym typeface="Corbel"/>
            </a:endParaRPr>
          </a:p>
        </p:txBody>
      </p:sp>
      <p:cxnSp>
        <p:nvCxnSpPr>
          <p:cNvPr id="802" name="Google Shape;802;p84"/>
          <p:cNvCxnSpPr/>
          <p:nvPr/>
        </p:nvCxnSpPr>
        <p:spPr>
          <a:xfrm>
            <a:off x="6172200" y="4267200"/>
            <a:ext cx="762000" cy="304800"/>
          </a:xfrm>
          <a:prstGeom prst="straightConnector1">
            <a:avLst/>
          </a:prstGeom>
          <a:noFill/>
          <a:ln cap="flat" cmpd="sng" w="25400">
            <a:solidFill>
              <a:srgbClr val="EFAB00"/>
            </a:solidFill>
            <a:prstDash val="solid"/>
            <a:round/>
            <a:headEnd len="sm" w="sm" type="none"/>
            <a:tailEnd len="med" w="med" type="stealth"/>
          </a:ln>
        </p:spPr>
      </p:cxnSp>
      <p:sp>
        <p:nvSpPr>
          <p:cNvPr id="803" name="Google Shape;803;p84"/>
          <p:cNvSpPr txBox="1"/>
          <p:nvPr/>
        </p:nvSpPr>
        <p:spPr>
          <a:xfrm>
            <a:off x="7086600" y="5562600"/>
            <a:ext cx="2057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Gaussian weights</a:t>
            </a:r>
            <a:endParaRPr b="0" i="0" sz="1800" u="none" cap="none" strike="noStrike">
              <a:solidFill>
                <a:schemeClr val="dk1"/>
              </a:solidFill>
              <a:latin typeface="Corbel"/>
              <a:ea typeface="Corbel"/>
              <a:cs typeface="Corbel"/>
              <a:sym typeface="Corbel"/>
            </a:endParaRPr>
          </a:p>
        </p:txBody>
      </p:sp>
      <p:cxnSp>
        <p:nvCxnSpPr>
          <p:cNvPr id="804" name="Google Shape;804;p84"/>
          <p:cNvCxnSpPr>
            <a:endCxn id="803" idx="1"/>
          </p:cNvCxnSpPr>
          <p:nvPr/>
        </p:nvCxnSpPr>
        <p:spPr>
          <a:xfrm>
            <a:off x="4419600" y="5257666"/>
            <a:ext cx="2667000" cy="489600"/>
          </a:xfrm>
          <a:prstGeom prst="straightConnector1">
            <a:avLst/>
          </a:prstGeom>
          <a:noFill/>
          <a:ln cap="flat" cmpd="sng" w="25400">
            <a:solidFill>
              <a:srgbClr val="EFAB00"/>
            </a:solidFill>
            <a:prstDash val="solid"/>
            <a:round/>
            <a:headEnd len="sm" w="sm" type="none"/>
            <a:tailEnd len="med" w="med" type="stealth"/>
          </a:ln>
        </p:spPr>
      </p:cxnSp>
      <p:cxnSp>
        <p:nvCxnSpPr>
          <p:cNvPr id="805" name="Google Shape;805;p84"/>
          <p:cNvCxnSpPr/>
          <p:nvPr/>
        </p:nvCxnSpPr>
        <p:spPr>
          <a:xfrm>
            <a:off x="5486400" y="4343400"/>
            <a:ext cx="1676400" cy="1295400"/>
          </a:xfrm>
          <a:prstGeom prst="straightConnector1">
            <a:avLst/>
          </a:prstGeom>
          <a:noFill/>
          <a:ln cap="flat" cmpd="sng" w="25400">
            <a:solidFill>
              <a:srgbClr val="EFAB00"/>
            </a:solidFill>
            <a:prstDash val="solid"/>
            <a:round/>
            <a:headEnd len="sm" w="sm" type="none"/>
            <a:tailEnd len="med" w="med" type="stealth"/>
          </a:ln>
        </p:spPr>
      </p:cxnSp>
      <p:pic>
        <p:nvPicPr>
          <p:cNvPr id="806" name="Google Shape;806;p84"/>
          <p:cNvPicPr preferRelativeResize="0"/>
          <p:nvPr/>
        </p:nvPicPr>
        <p:blipFill rotWithShape="1">
          <a:blip r:embed="rId4">
            <a:alphaModFix/>
          </a:blip>
          <a:srcRect b="0" l="0" r="0" t="0"/>
          <a:stretch/>
        </p:blipFill>
        <p:spPr>
          <a:xfrm>
            <a:off x="152400" y="5791200"/>
            <a:ext cx="2421467" cy="838200"/>
          </a:xfrm>
          <a:prstGeom prst="rect">
            <a:avLst/>
          </a:prstGeom>
          <a:noFill/>
          <a:ln>
            <a:noFill/>
          </a:ln>
        </p:spPr>
      </p:pic>
      <p:sp>
        <p:nvSpPr>
          <p:cNvPr id="807" name="Google Shape;807;p84"/>
          <p:cNvSpPr txBox="1"/>
          <p:nvPr/>
        </p:nvSpPr>
        <p:spPr>
          <a:xfrm>
            <a:off x="3200400" y="5943600"/>
            <a:ext cx="3352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Called the 2D Gaussian function</a:t>
            </a:r>
            <a:endParaRPr b="0" i="0" sz="1800" u="none" cap="none" strike="noStrike">
              <a:solidFill>
                <a:schemeClr val="dk1"/>
              </a:solidFill>
              <a:latin typeface="Corbel"/>
              <a:ea typeface="Corbel"/>
              <a:cs typeface="Corbel"/>
              <a:sym typeface="Corbel"/>
            </a:endParaRPr>
          </a:p>
        </p:txBody>
      </p:sp>
      <p:sp>
        <p:nvSpPr>
          <p:cNvPr id="808" name="Google Shape;808;p84"/>
          <p:cNvSpPr/>
          <p:nvPr/>
        </p:nvSpPr>
        <p:spPr>
          <a:xfrm>
            <a:off x="2667000" y="6019800"/>
            <a:ext cx="457200" cy="304800"/>
          </a:xfrm>
          <a:prstGeom prst="leftArrow">
            <a:avLst>
              <a:gd fmla="val 50000" name="adj1"/>
              <a:gd fmla="val 50000" name="adj2"/>
            </a:avLst>
          </a:prstGeom>
          <a:solidFill>
            <a:schemeClr val="accent1"/>
          </a:solid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809" name="Google Shape;809;p8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85"/>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Weighted mean filter</a:t>
            </a:r>
            <a:endParaRPr/>
          </a:p>
        </p:txBody>
      </p:sp>
      <p:sp>
        <p:nvSpPr>
          <p:cNvPr id="815" name="Google Shape;815;p85"/>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lnSpcReduction="10000"/>
          </a:bodyPr>
          <a:lstStyle/>
          <a:p>
            <a:pPr indent="-320040" lvl="0" marL="438912" rtl="0" algn="l">
              <a:lnSpc>
                <a:spcPct val="100000"/>
              </a:lnSpc>
              <a:spcBef>
                <a:spcPts val="0"/>
              </a:spcBef>
              <a:spcAft>
                <a:spcPts val="0"/>
              </a:spcAft>
              <a:buSzPts val="2560"/>
              <a:buChar char="◼"/>
            </a:pPr>
            <a:r>
              <a:rPr lang="en-US"/>
              <a:t>Also does not preserve edges.</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Note: we want all the weights to sum up to 1, otherwise the dynamic range of the image will not be preserved!</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What’s special about the Gaussian function? It gives more weights to image pixels near the center of the mask and lower weights to pixels farther away from the center.</a:t>
            </a:r>
            <a:endParaRPr/>
          </a:p>
        </p:txBody>
      </p:sp>
      <p:sp>
        <p:nvSpPr>
          <p:cNvPr id="816" name="Google Shape;816;p8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86"/>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Weighted mean filter</a:t>
            </a:r>
            <a:endParaRPr/>
          </a:p>
        </p:txBody>
      </p:sp>
      <p:sp>
        <p:nvSpPr>
          <p:cNvPr id="822" name="Google Shape;822;p86"/>
          <p:cNvSpPr txBox="1"/>
          <p:nvPr>
            <p:ph idx="1" type="body"/>
          </p:nvPr>
        </p:nvSpPr>
        <p:spPr>
          <a:xfrm>
            <a:off x="457200" y="1524000"/>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Implemented by convolving the image with a mask containing weights of the form </a:t>
            </a:r>
            <a:endParaRPr/>
          </a:p>
        </p:txBody>
      </p:sp>
      <p:sp>
        <p:nvSpPr>
          <p:cNvPr id="823" name="Google Shape;823;p8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24" name="Google Shape;824;p86"/>
          <p:cNvPicPr preferRelativeResize="0"/>
          <p:nvPr/>
        </p:nvPicPr>
        <p:blipFill rotWithShape="1">
          <a:blip r:embed="rId3">
            <a:alphaModFix/>
          </a:blip>
          <a:srcRect b="0" l="0" r="0" t="0"/>
          <a:stretch/>
        </p:blipFill>
        <p:spPr>
          <a:xfrm>
            <a:off x="838200" y="2667000"/>
            <a:ext cx="2517775" cy="1460500"/>
          </a:xfrm>
          <a:prstGeom prst="rect">
            <a:avLst/>
          </a:prstGeom>
          <a:noFill/>
          <a:ln>
            <a:noFill/>
          </a:ln>
        </p:spPr>
      </p:pic>
      <p:pic>
        <p:nvPicPr>
          <p:cNvPr descr="Gaussian Function -- from Wolfram MathWorld" id="825" name="Google Shape;825;p86"/>
          <p:cNvPicPr preferRelativeResize="0"/>
          <p:nvPr/>
        </p:nvPicPr>
        <p:blipFill rotWithShape="1">
          <a:blip r:embed="rId4">
            <a:alphaModFix/>
          </a:blip>
          <a:srcRect b="0" l="0" r="0" t="0"/>
          <a:stretch/>
        </p:blipFill>
        <p:spPr>
          <a:xfrm>
            <a:off x="0" y="4267200"/>
            <a:ext cx="3429000" cy="2371726"/>
          </a:xfrm>
          <a:prstGeom prst="rect">
            <a:avLst/>
          </a:prstGeom>
          <a:noFill/>
          <a:ln>
            <a:noFill/>
          </a:ln>
        </p:spPr>
      </p:pic>
      <p:pic>
        <p:nvPicPr>
          <p:cNvPr descr="OpenCV learning: basic image manipulation: Smooth and Blur" id="826" name="Google Shape;826;p86"/>
          <p:cNvPicPr preferRelativeResize="0"/>
          <p:nvPr/>
        </p:nvPicPr>
        <p:blipFill rotWithShape="1">
          <a:blip r:embed="rId5">
            <a:alphaModFix/>
          </a:blip>
          <a:srcRect b="0" l="0" r="0" t="0"/>
          <a:stretch/>
        </p:blipFill>
        <p:spPr>
          <a:xfrm>
            <a:off x="4343400" y="3657600"/>
            <a:ext cx="3200400" cy="302029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87"/>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Median Filter</a:t>
            </a:r>
            <a:endParaRPr/>
          </a:p>
        </p:txBody>
      </p:sp>
      <p:sp>
        <p:nvSpPr>
          <p:cNvPr id="832" name="Google Shape;832;p87"/>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77500" lnSpcReduction="20000"/>
          </a:bodyPr>
          <a:lstStyle/>
          <a:p>
            <a:pPr indent="-320040" lvl="0" marL="438912" rtl="0" algn="l">
              <a:lnSpc>
                <a:spcPct val="100000"/>
              </a:lnSpc>
              <a:spcBef>
                <a:spcPts val="0"/>
              </a:spcBef>
              <a:spcAft>
                <a:spcPts val="0"/>
              </a:spcAft>
              <a:buSzPct val="80000"/>
              <a:buChar char="◼"/>
            </a:pPr>
            <a:r>
              <a:rPr lang="en-US"/>
              <a:t>When there are wild outliers (such as impulse noise, also called salt and pepper noise) in the image, the mean filter gives a poor response.</a:t>
            </a:r>
            <a:endParaRPr/>
          </a:p>
          <a:p>
            <a:pPr indent="-194056"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Common when there are data transmission errors, common in old film recordings.</a:t>
            </a:r>
            <a:endParaRPr/>
          </a:p>
          <a:p>
            <a:pPr indent="-194056"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Median: more robust to large outliers in a given dataset.</a:t>
            </a:r>
            <a:endParaRPr/>
          </a:p>
          <a:p>
            <a:pPr indent="-194056"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Median filters – give better preservation of features under impulse noise than mean filter.</a:t>
            </a:r>
            <a:endParaRPr/>
          </a:p>
          <a:p>
            <a:pPr indent="-194056"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Equation for median filter:</a:t>
            </a:r>
            <a:endParaRPr/>
          </a:p>
          <a:p>
            <a:pPr indent="-194056"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None/>
            </a:pPr>
            <a:r>
              <a:t/>
            </a:r>
            <a:endParaRPr/>
          </a:p>
        </p:txBody>
      </p:sp>
      <p:pic>
        <p:nvPicPr>
          <p:cNvPr id="833" name="Google Shape;833;p87"/>
          <p:cNvPicPr preferRelativeResize="0"/>
          <p:nvPr/>
        </p:nvPicPr>
        <p:blipFill rotWithShape="1">
          <a:blip r:embed="rId3">
            <a:alphaModFix/>
          </a:blip>
          <a:srcRect b="0" l="0" r="0" t="0"/>
          <a:stretch/>
        </p:blipFill>
        <p:spPr>
          <a:xfrm>
            <a:off x="703263" y="5791200"/>
            <a:ext cx="6997700" cy="827088"/>
          </a:xfrm>
          <a:prstGeom prst="rect">
            <a:avLst/>
          </a:prstGeom>
          <a:noFill/>
          <a:ln>
            <a:noFill/>
          </a:ln>
        </p:spPr>
      </p:pic>
      <p:sp>
        <p:nvSpPr>
          <p:cNvPr id="834" name="Google Shape;834;p8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88"/>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Median versus mean: try out</a:t>
            </a:r>
            <a:endParaRPr/>
          </a:p>
        </p:txBody>
      </p:sp>
      <p:sp>
        <p:nvSpPr>
          <p:cNvPr id="840" name="Google Shape;840;p88"/>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Compute mean and median of [1:100], i.e. an array of all integers from 1 to 100.</a:t>
            </a:r>
            <a:endParaRPr/>
          </a:p>
          <a:p>
            <a:pPr indent="-320040" lvl="0" marL="438912" rtl="0" algn="l">
              <a:lnSpc>
                <a:spcPct val="100000"/>
              </a:lnSpc>
              <a:spcBef>
                <a:spcPts val="0"/>
              </a:spcBef>
              <a:spcAft>
                <a:spcPts val="0"/>
              </a:spcAft>
              <a:buSzPts val="2560"/>
              <a:buChar char="◼"/>
            </a:pPr>
            <a:r>
              <a:rPr lang="en-US"/>
              <a:t>Change one of the numbers in the array to a large value (like 10000)</a:t>
            </a:r>
            <a:endParaRPr/>
          </a:p>
          <a:p>
            <a:pPr indent="-320040" lvl="0" marL="438912" rtl="0" algn="l">
              <a:lnSpc>
                <a:spcPct val="100000"/>
              </a:lnSpc>
              <a:spcBef>
                <a:spcPts val="0"/>
              </a:spcBef>
              <a:spcAft>
                <a:spcPts val="0"/>
              </a:spcAft>
              <a:buSzPts val="2560"/>
              <a:buChar char="◼"/>
            </a:pPr>
            <a:r>
              <a:rPr lang="en-US"/>
              <a:t>Re-compute the mean and median.</a:t>
            </a:r>
            <a:endParaRPr/>
          </a:p>
          <a:p>
            <a:pPr indent="-320040" lvl="0" marL="438912" rtl="0" algn="l">
              <a:lnSpc>
                <a:spcPct val="100000"/>
              </a:lnSpc>
              <a:spcBef>
                <a:spcPts val="0"/>
              </a:spcBef>
              <a:spcAft>
                <a:spcPts val="0"/>
              </a:spcAft>
              <a:buSzPts val="2560"/>
              <a:buChar char="◼"/>
            </a:pPr>
            <a:r>
              <a:rPr lang="en-US"/>
              <a:t>The mean changes drastically, the median remains almost the same – as long as these drastic changes affect less than half the number of elements in the array. </a:t>
            </a:r>
            <a:endParaRPr/>
          </a:p>
          <a:p>
            <a:pPr indent="-157480" lvl="0" marL="438912" rtl="0" algn="l">
              <a:lnSpc>
                <a:spcPct val="100000"/>
              </a:lnSpc>
              <a:spcBef>
                <a:spcPts val="0"/>
              </a:spcBef>
              <a:spcAft>
                <a:spcPts val="0"/>
              </a:spcAft>
              <a:buSzPts val="2560"/>
              <a:buNone/>
            </a:pPr>
            <a:r>
              <a:t/>
            </a:r>
            <a:endParaRPr/>
          </a:p>
        </p:txBody>
      </p:sp>
      <p:sp>
        <p:nvSpPr>
          <p:cNvPr id="841" name="Google Shape;841;p8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89"/>
          <p:cNvSpPr txBox="1"/>
          <p:nvPr>
            <p:ph type="title"/>
          </p:nvPr>
        </p:nvSpPr>
        <p:spPr>
          <a:xfrm>
            <a:off x="381000" y="0"/>
            <a:ext cx="8229600" cy="1143000"/>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Median Filter</a:t>
            </a:r>
            <a:endParaRPr/>
          </a:p>
        </p:txBody>
      </p:sp>
      <p:pic>
        <p:nvPicPr>
          <p:cNvPr descr="mandrill.png" id="847" name="Google Shape;847;p89"/>
          <p:cNvPicPr preferRelativeResize="0"/>
          <p:nvPr/>
        </p:nvPicPr>
        <p:blipFill rotWithShape="1">
          <a:blip r:embed="rId3">
            <a:alphaModFix/>
          </a:blip>
          <a:srcRect b="0" l="0" r="0" t="0"/>
          <a:stretch/>
        </p:blipFill>
        <p:spPr>
          <a:xfrm>
            <a:off x="0" y="1524000"/>
            <a:ext cx="2438400" cy="2438400"/>
          </a:xfrm>
          <a:prstGeom prst="rect">
            <a:avLst/>
          </a:prstGeom>
          <a:noFill/>
          <a:ln>
            <a:noFill/>
          </a:ln>
        </p:spPr>
      </p:pic>
      <p:pic>
        <p:nvPicPr>
          <p:cNvPr descr="mandrill_mean_saltandpepper.png" id="848" name="Google Shape;848;p89"/>
          <p:cNvPicPr preferRelativeResize="0"/>
          <p:nvPr/>
        </p:nvPicPr>
        <p:blipFill rotWithShape="1">
          <a:blip r:embed="rId4">
            <a:alphaModFix/>
          </a:blip>
          <a:srcRect b="0" l="0" r="0" t="0"/>
          <a:stretch/>
        </p:blipFill>
        <p:spPr>
          <a:xfrm>
            <a:off x="0" y="4419600"/>
            <a:ext cx="2438400" cy="2438400"/>
          </a:xfrm>
          <a:prstGeom prst="rect">
            <a:avLst/>
          </a:prstGeom>
          <a:noFill/>
          <a:ln>
            <a:noFill/>
          </a:ln>
        </p:spPr>
      </p:pic>
      <p:pic>
        <p:nvPicPr>
          <p:cNvPr descr="mandrill_median_saltandpepper.png" id="849" name="Google Shape;849;p89"/>
          <p:cNvPicPr preferRelativeResize="0"/>
          <p:nvPr/>
        </p:nvPicPr>
        <p:blipFill rotWithShape="1">
          <a:blip r:embed="rId5">
            <a:alphaModFix/>
          </a:blip>
          <a:srcRect b="0" l="0" r="0" t="0"/>
          <a:stretch/>
        </p:blipFill>
        <p:spPr>
          <a:xfrm>
            <a:off x="3886200" y="4419600"/>
            <a:ext cx="2438400" cy="2438400"/>
          </a:xfrm>
          <a:prstGeom prst="rect">
            <a:avLst/>
          </a:prstGeom>
          <a:noFill/>
          <a:ln>
            <a:noFill/>
          </a:ln>
        </p:spPr>
      </p:pic>
      <p:pic>
        <p:nvPicPr>
          <p:cNvPr descr="mandrill_saltandpepper.png" id="850" name="Google Shape;850;p89"/>
          <p:cNvPicPr preferRelativeResize="0"/>
          <p:nvPr/>
        </p:nvPicPr>
        <p:blipFill rotWithShape="1">
          <a:blip r:embed="rId6">
            <a:alphaModFix/>
          </a:blip>
          <a:srcRect b="0" l="0" r="0" t="0"/>
          <a:stretch/>
        </p:blipFill>
        <p:spPr>
          <a:xfrm>
            <a:off x="3886200" y="1524000"/>
            <a:ext cx="2438400" cy="2438400"/>
          </a:xfrm>
          <a:prstGeom prst="rect">
            <a:avLst/>
          </a:prstGeom>
          <a:noFill/>
          <a:ln>
            <a:noFill/>
          </a:ln>
        </p:spPr>
      </p:pic>
      <p:sp>
        <p:nvSpPr>
          <p:cNvPr id="851" name="Google Shape;851;p89"/>
          <p:cNvSpPr txBox="1"/>
          <p:nvPr/>
        </p:nvSpPr>
        <p:spPr>
          <a:xfrm>
            <a:off x="381000" y="1143000"/>
            <a:ext cx="1066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Original</a:t>
            </a:r>
            <a:endParaRPr b="0" i="0" sz="1800" u="none" cap="none" strike="noStrike">
              <a:solidFill>
                <a:schemeClr val="dk1"/>
              </a:solidFill>
              <a:latin typeface="Corbel"/>
              <a:ea typeface="Corbel"/>
              <a:cs typeface="Corbel"/>
              <a:sym typeface="Corbel"/>
            </a:endParaRPr>
          </a:p>
        </p:txBody>
      </p:sp>
      <p:sp>
        <p:nvSpPr>
          <p:cNvPr id="852" name="Google Shape;852;p89"/>
          <p:cNvSpPr txBox="1"/>
          <p:nvPr/>
        </p:nvSpPr>
        <p:spPr>
          <a:xfrm>
            <a:off x="3733800" y="1066800"/>
            <a:ext cx="2819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With salt and pepper noise</a:t>
            </a:r>
            <a:endParaRPr b="0" i="0" sz="1800" u="none" cap="none" strike="noStrike">
              <a:solidFill>
                <a:schemeClr val="dk1"/>
              </a:solidFill>
              <a:latin typeface="Corbel"/>
              <a:ea typeface="Corbel"/>
              <a:cs typeface="Corbel"/>
              <a:sym typeface="Corbel"/>
            </a:endParaRPr>
          </a:p>
        </p:txBody>
      </p:sp>
      <p:sp>
        <p:nvSpPr>
          <p:cNvPr id="853" name="Google Shape;853;p89"/>
          <p:cNvSpPr txBox="1"/>
          <p:nvPr/>
        </p:nvSpPr>
        <p:spPr>
          <a:xfrm>
            <a:off x="304800" y="4038600"/>
            <a:ext cx="1981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5 x 5 Mean filter</a:t>
            </a:r>
            <a:endParaRPr b="0" i="0" sz="1800" u="none" cap="none" strike="noStrike">
              <a:solidFill>
                <a:schemeClr val="dk1"/>
              </a:solidFill>
              <a:latin typeface="Corbel"/>
              <a:ea typeface="Corbel"/>
              <a:cs typeface="Corbel"/>
              <a:sym typeface="Corbel"/>
            </a:endParaRPr>
          </a:p>
        </p:txBody>
      </p:sp>
      <p:sp>
        <p:nvSpPr>
          <p:cNvPr id="854" name="Google Shape;854;p89"/>
          <p:cNvSpPr txBox="1"/>
          <p:nvPr/>
        </p:nvSpPr>
        <p:spPr>
          <a:xfrm>
            <a:off x="4191000" y="4038600"/>
            <a:ext cx="2209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5 x 5 Median filter</a:t>
            </a:r>
            <a:endParaRPr b="0" i="0" sz="1800" u="none" cap="none" strike="noStrike">
              <a:solidFill>
                <a:schemeClr val="dk1"/>
              </a:solidFill>
              <a:latin typeface="Corbel"/>
              <a:ea typeface="Corbel"/>
              <a:cs typeface="Corbel"/>
              <a:sym typeface="Corbel"/>
            </a:endParaRPr>
          </a:p>
        </p:txBody>
      </p:sp>
      <p:sp>
        <p:nvSpPr>
          <p:cNvPr id="855" name="Google Shape;855;p89"/>
          <p:cNvSpPr txBox="1"/>
          <p:nvPr/>
        </p:nvSpPr>
        <p:spPr>
          <a:xfrm>
            <a:off x="6705600" y="4876800"/>
            <a:ext cx="20574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Much better feature preservation with median filter</a:t>
            </a:r>
            <a:endParaRPr b="0" i="0" sz="1800" u="none" cap="none" strike="noStrike">
              <a:solidFill>
                <a:schemeClr val="dk1"/>
              </a:solidFill>
              <a:latin typeface="Corbel"/>
              <a:ea typeface="Corbel"/>
              <a:cs typeface="Corbel"/>
              <a:sym typeface="Corbel"/>
            </a:endParaRPr>
          </a:p>
        </p:txBody>
      </p:sp>
      <p:sp>
        <p:nvSpPr>
          <p:cNvPr id="856" name="Google Shape;856;p8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9"/>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Logarithmic transformations</a:t>
            </a:r>
            <a:endParaRPr/>
          </a:p>
        </p:txBody>
      </p:sp>
      <p:sp>
        <p:nvSpPr>
          <p:cNvPr id="172" name="Google Shape;172;p9"/>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77500" lnSpcReduction="20000"/>
          </a:bodyPr>
          <a:lstStyle/>
          <a:p>
            <a:pPr indent="-320040" lvl="0" marL="438912" rtl="0" algn="l">
              <a:lnSpc>
                <a:spcPct val="100000"/>
              </a:lnSpc>
              <a:spcBef>
                <a:spcPts val="0"/>
              </a:spcBef>
              <a:spcAft>
                <a:spcPts val="0"/>
              </a:spcAft>
              <a:buSzPct val="80000"/>
              <a:buChar char="◼"/>
            </a:pPr>
            <a:r>
              <a:rPr lang="en-US"/>
              <a:t>A logarithmic transformation compresses the intensity range of images whose initial intensity range is very wide. </a:t>
            </a:r>
            <a:endParaRPr/>
          </a:p>
          <a:p>
            <a:pPr indent="-194056"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For example, the Fourier spectrum of an image (we will study these later in class) often has intensities ranging from close to 0 to 10</a:t>
            </a:r>
            <a:r>
              <a:rPr baseline="30000" lang="en-US"/>
              <a:t>7</a:t>
            </a:r>
            <a:r>
              <a:rPr lang="en-US"/>
              <a:t>.</a:t>
            </a:r>
            <a:endParaRPr/>
          </a:p>
          <a:p>
            <a:pPr indent="-194056"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Displaying the original intensities of the Fourier spectrum as is, causes a huge loss of detail.</a:t>
            </a:r>
            <a:endParaRPr/>
          </a:p>
          <a:p>
            <a:pPr indent="-194056"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A log transformation of the intensities allows perception of a great deal of detail (on the same display system). See next slide. </a:t>
            </a:r>
            <a:endParaRPr/>
          </a:p>
        </p:txBody>
      </p:sp>
      <p:sp>
        <p:nvSpPr>
          <p:cNvPr id="173" name="Google Shape;173;p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animEffect filter="fade" transition="in">
                                      <p:cBhvr>
                                        <p:cTn dur="500"/>
                                        <p:tgtEl>
                                          <p:spTgt spid="1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1" st="1"/>
                                            </p:txEl>
                                          </p:spTgt>
                                        </p:tgtEl>
                                        <p:attrNameLst>
                                          <p:attrName>style.visibility</p:attrName>
                                        </p:attrNameLst>
                                      </p:cBhvr>
                                      <p:to>
                                        <p:strVal val="visible"/>
                                      </p:to>
                                    </p:set>
                                    <p:animEffect filter="fade" transition="in">
                                      <p:cBhvr>
                                        <p:cTn dur="500"/>
                                        <p:tgtEl>
                                          <p:spTgt spid="1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2" st="2"/>
                                            </p:txEl>
                                          </p:spTgt>
                                        </p:tgtEl>
                                        <p:attrNameLst>
                                          <p:attrName>style.visibility</p:attrName>
                                        </p:attrNameLst>
                                      </p:cBhvr>
                                      <p:to>
                                        <p:strVal val="visible"/>
                                      </p:to>
                                    </p:set>
                                    <p:animEffect filter="fade" transition="in">
                                      <p:cBhvr>
                                        <p:cTn dur="500"/>
                                        <p:tgtEl>
                                          <p:spTgt spid="1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3" st="3"/>
                                            </p:txEl>
                                          </p:spTgt>
                                        </p:tgtEl>
                                        <p:attrNameLst>
                                          <p:attrName>style.visibility</p:attrName>
                                        </p:attrNameLst>
                                      </p:cBhvr>
                                      <p:to>
                                        <p:strVal val="visible"/>
                                      </p:to>
                                    </p:set>
                                    <p:animEffect filter="fade" transition="in">
                                      <p:cBhvr>
                                        <p:cTn dur="500"/>
                                        <p:tgtEl>
                                          <p:spTgt spid="1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4" st="4"/>
                                            </p:txEl>
                                          </p:spTgt>
                                        </p:tgtEl>
                                        <p:attrNameLst>
                                          <p:attrName>style.visibility</p:attrName>
                                        </p:attrNameLst>
                                      </p:cBhvr>
                                      <p:to>
                                        <p:strVal val="visible"/>
                                      </p:to>
                                    </p:set>
                                    <p:animEffect filter="fade" transition="in">
                                      <p:cBhvr>
                                        <p:cTn dur="500"/>
                                        <p:tgtEl>
                                          <p:spTgt spid="1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5" st="5"/>
                                            </p:txEl>
                                          </p:spTgt>
                                        </p:tgtEl>
                                        <p:attrNameLst>
                                          <p:attrName>style.visibility</p:attrName>
                                        </p:attrNameLst>
                                      </p:cBhvr>
                                      <p:to>
                                        <p:strVal val="visible"/>
                                      </p:to>
                                    </p:set>
                                    <p:animEffect filter="fade" transition="in">
                                      <p:cBhvr>
                                        <p:cTn dur="500"/>
                                        <p:tgtEl>
                                          <p:spTgt spid="17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6" st="6"/>
                                            </p:txEl>
                                          </p:spTgt>
                                        </p:tgtEl>
                                        <p:attrNameLst>
                                          <p:attrName>style.visibility</p:attrName>
                                        </p:attrNameLst>
                                      </p:cBhvr>
                                      <p:to>
                                        <p:strVal val="visible"/>
                                      </p:to>
                                    </p:set>
                                    <p:animEffect filter="fade" transition="in">
                                      <p:cBhvr>
                                        <p:cTn dur="500"/>
                                        <p:tgtEl>
                                          <p:spTgt spid="17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90"/>
          <p:cNvSpPr txBox="1"/>
          <p:nvPr>
            <p:ph type="title"/>
          </p:nvPr>
        </p:nvSpPr>
        <p:spPr>
          <a:xfrm>
            <a:off x="457200" y="0"/>
            <a:ext cx="8229600" cy="1143000"/>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3300"/>
              <a:buFont typeface="Corbel"/>
              <a:buNone/>
            </a:pPr>
            <a:r>
              <a:rPr lang="en-US" sz="3300"/>
              <a:t>Comparing mean and median filter</a:t>
            </a:r>
            <a:endParaRPr sz="3300"/>
          </a:p>
        </p:txBody>
      </p:sp>
      <p:sp>
        <p:nvSpPr>
          <p:cNvPr id="862" name="Google Shape;862;p90"/>
          <p:cNvSpPr txBox="1"/>
          <p:nvPr>
            <p:ph idx="1" type="body"/>
          </p:nvPr>
        </p:nvSpPr>
        <p:spPr>
          <a:xfrm>
            <a:off x="228600" y="1447800"/>
            <a:ext cx="8229600" cy="4525963"/>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1920"/>
              <a:buChar char="◼"/>
            </a:pPr>
            <a:r>
              <a:rPr lang="en-US" sz="2400"/>
              <a:t>Median filter: MUCH better than mean filter for impulse noise.</a:t>
            </a:r>
            <a:endParaRPr/>
          </a:p>
          <a:p>
            <a:pPr indent="-320040" lvl="0" marL="438912" rtl="0" algn="l">
              <a:lnSpc>
                <a:spcPct val="100000"/>
              </a:lnSpc>
              <a:spcBef>
                <a:spcPts val="0"/>
              </a:spcBef>
              <a:spcAft>
                <a:spcPts val="0"/>
              </a:spcAft>
              <a:buSzPts val="1920"/>
              <a:buChar char="◼"/>
            </a:pPr>
            <a:r>
              <a:rPr lang="en-US" sz="2400"/>
              <a:t>Preserves edges better than mean filter, but creates artifacts in smoother regions.</a:t>
            </a:r>
            <a:endParaRPr sz="2400"/>
          </a:p>
        </p:txBody>
      </p:sp>
      <p:pic>
        <p:nvPicPr>
          <p:cNvPr descr="http://homepages.inf.ed.ac.uk/rbf/HIPR2/images/fce5noi5.gif" id="863" name="Google Shape;863;p90"/>
          <p:cNvPicPr preferRelativeResize="0"/>
          <p:nvPr/>
        </p:nvPicPr>
        <p:blipFill rotWithShape="1">
          <a:blip r:embed="rId3">
            <a:alphaModFix/>
          </a:blip>
          <a:srcRect b="0" l="0" r="0" t="0"/>
          <a:stretch/>
        </p:blipFill>
        <p:spPr>
          <a:xfrm>
            <a:off x="0" y="3609974"/>
            <a:ext cx="2914650" cy="3248026"/>
          </a:xfrm>
          <a:prstGeom prst="rect">
            <a:avLst/>
          </a:prstGeom>
          <a:noFill/>
          <a:ln>
            <a:noFill/>
          </a:ln>
        </p:spPr>
      </p:pic>
      <p:pic>
        <p:nvPicPr>
          <p:cNvPr descr="fce5med3.gif" id="864" name="Google Shape;864;p90"/>
          <p:cNvPicPr preferRelativeResize="0"/>
          <p:nvPr/>
        </p:nvPicPr>
        <p:blipFill rotWithShape="1">
          <a:blip r:embed="rId4">
            <a:alphaModFix/>
          </a:blip>
          <a:srcRect b="0" l="0" r="0" t="0"/>
          <a:stretch/>
        </p:blipFill>
        <p:spPr>
          <a:xfrm>
            <a:off x="3124200" y="3609975"/>
            <a:ext cx="2914650" cy="3248025"/>
          </a:xfrm>
          <a:prstGeom prst="rect">
            <a:avLst/>
          </a:prstGeom>
          <a:noFill/>
          <a:ln>
            <a:noFill/>
          </a:ln>
        </p:spPr>
      </p:pic>
      <p:pic>
        <p:nvPicPr>
          <p:cNvPr descr="fce5mea4.gif" id="865" name="Google Shape;865;p90"/>
          <p:cNvPicPr preferRelativeResize="0"/>
          <p:nvPr/>
        </p:nvPicPr>
        <p:blipFill rotWithShape="1">
          <a:blip r:embed="rId5">
            <a:alphaModFix/>
          </a:blip>
          <a:srcRect b="0" l="0" r="0" t="0"/>
          <a:stretch/>
        </p:blipFill>
        <p:spPr>
          <a:xfrm>
            <a:off x="6229350" y="3609975"/>
            <a:ext cx="2914650" cy="3248025"/>
          </a:xfrm>
          <a:prstGeom prst="rect">
            <a:avLst/>
          </a:prstGeom>
          <a:noFill/>
          <a:ln>
            <a:noFill/>
          </a:ln>
        </p:spPr>
      </p:pic>
      <p:sp>
        <p:nvSpPr>
          <p:cNvPr id="866" name="Google Shape;866;p90"/>
          <p:cNvSpPr txBox="1"/>
          <p:nvPr/>
        </p:nvSpPr>
        <p:spPr>
          <a:xfrm>
            <a:off x="152400" y="3200400"/>
            <a:ext cx="1905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High </a:t>
            </a:r>
            <a:r>
              <a:rPr b="0" i="0" lang="en-US" sz="1800" u="none" cap="none" strike="noStrike">
                <a:solidFill>
                  <a:schemeClr val="dk1"/>
                </a:solidFill>
                <a:latin typeface="Noto Sans Symbols"/>
                <a:ea typeface="Noto Sans Symbols"/>
                <a:cs typeface="Noto Sans Symbols"/>
                <a:sym typeface="Noto Sans Symbols"/>
              </a:rPr>
              <a:t>σ,</a:t>
            </a:r>
            <a:r>
              <a:rPr b="0" i="0" lang="en-US" sz="1800" u="none" cap="none" strike="noStrike">
                <a:solidFill>
                  <a:schemeClr val="dk1"/>
                </a:solidFill>
                <a:latin typeface="Corbel"/>
                <a:ea typeface="Corbel"/>
                <a:cs typeface="Corbel"/>
                <a:sym typeface="Corbel"/>
              </a:rPr>
              <a:t> Gaussian</a:t>
            </a:r>
            <a:endParaRPr b="0" i="0" sz="1800" u="none" cap="none" strike="noStrike">
              <a:solidFill>
                <a:schemeClr val="dk1"/>
              </a:solidFill>
              <a:latin typeface="Noto Sans Symbols"/>
              <a:ea typeface="Noto Sans Symbols"/>
              <a:cs typeface="Noto Sans Symbols"/>
              <a:sym typeface="Noto Sans Symbols"/>
            </a:endParaRPr>
          </a:p>
        </p:txBody>
      </p:sp>
      <p:sp>
        <p:nvSpPr>
          <p:cNvPr id="867" name="Google Shape;867;p90"/>
          <p:cNvSpPr txBox="1"/>
          <p:nvPr/>
        </p:nvSpPr>
        <p:spPr>
          <a:xfrm>
            <a:off x="3352800" y="3200400"/>
            <a:ext cx="1905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3 x 3 Median</a:t>
            </a:r>
            <a:endParaRPr b="0" i="0" sz="1800" u="none" cap="none" strike="noStrike">
              <a:solidFill>
                <a:schemeClr val="dk1"/>
              </a:solidFill>
              <a:latin typeface="Noto Sans Symbols"/>
              <a:ea typeface="Noto Sans Symbols"/>
              <a:cs typeface="Noto Sans Symbols"/>
              <a:sym typeface="Noto Sans Symbols"/>
            </a:endParaRPr>
          </a:p>
        </p:txBody>
      </p:sp>
      <p:sp>
        <p:nvSpPr>
          <p:cNvPr id="868" name="Google Shape;868;p90"/>
          <p:cNvSpPr txBox="1"/>
          <p:nvPr/>
        </p:nvSpPr>
        <p:spPr>
          <a:xfrm>
            <a:off x="6781800" y="3200400"/>
            <a:ext cx="1905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3 x 3 Mean</a:t>
            </a:r>
            <a:endParaRPr b="0" i="0" sz="1800" u="none" cap="none" strike="noStrike">
              <a:solidFill>
                <a:schemeClr val="dk1"/>
              </a:solidFill>
              <a:latin typeface="Noto Sans Symbols"/>
              <a:ea typeface="Noto Sans Symbols"/>
              <a:cs typeface="Noto Sans Symbols"/>
              <a:sym typeface="Noto Sans Symbols"/>
            </a:endParaRPr>
          </a:p>
        </p:txBody>
      </p:sp>
      <p:sp>
        <p:nvSpPr>
          <p:cNvPr id="869" name="Google Shape;869;p90"/>
          <p:cNvSpPr/>
          <p:nvPr/>
        </p:nvSpPr>
        <p:spPr>
          <a:xfrm>
            <a:off x="0" y="0"/>
            <a:ext cx="6400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http://homepages.inf.ed.ac.uk/rbf/HIPR2/median.htm</a:t>
            </a:r>
            <a:endParaRPr b="0" i="0" sz="1800" u="none" cap="none" strike="noStrike">
              <a:solidFill>
                <a:schemeClr val="dk1"/>
              </a:solidFill>
              <a:latin typeface="Corbel"/>
              <a:ea typeface="Corbel"/>
              <a:cs typeface="Corbel"/>
              <a:sym typeface="Corbel"/>
            </a:endParaRPr>
          </a:p>
        </p:txBody>
      </p:sp>
      <p:sp>
        <p:nvSpPr>
          <p:cNvPr id="870" name="Google Shape;870;p9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9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76" name="Google Shape;876;p91"/>
          <p:cNvPicPr preferRelativeResize="0"/>
          <p:nvPr/>
        </p:nvPicPr>
        <p:blipFill rotWithShape="1">
          <a:blip r:embed="rId3">
            <a:alphaModFix/>
          </a:blip>
          <a:srcRect b="0" l="0" r="0" t="0"/>
          <a:stretch/>
        </p:blipFill>
        <p:spPr>
          <a:xfrm>
            <a:off x="-1" y="0"/>
            <a:ext cx="9015581" cy="4038600"/>
          </a:xfrm>
          <a:prstGeom prst="rect">
            <a:avLst/>
          </a:prstGeom>
          <a:noFill/>
          <a:ln>
            <a:noFill/>
          </a:ln>
        </p:spPr>
      </p:pic>
      <p:pic>
        <p:nvPicPr>
          <p:cNvPr descr="https://upload.wikimedia.org/wikipedia/commons/1/1d/Medianfilterp.png" id="877" name="Google Shape;877;p91"/>
          <p:cNvPicPr preferRelativeResize="0"/>
          <p:nvPr/>
        </p:nvPicPr>
        <p:blipFill rotWithShape="1">
          <a:blip r:embed="rId4">
            <a:alphaModFix/>
          </a:blip>
          <a:srcRect b="0" l="0" r="0" t="0"/>
          <a:stretch/>
        </p:blipFill>
        <p:spPr>
          <a:xfrm>
            <a:off x="152400" y="4114800"/>
            <a:ext cx="3981450" cy="2076450"/>
          </a:xfrm>
          <a:prstGeom prst="rect">
            <a:avLst/>
          </a:prstGeom>
          <a:noFill/>
          <a:ln>
            <a:noFill/>
          </a:ln>
        </p:spPr>
      </p:pic>
      <p:sp>
        <p:nvSpPr>
          <p:cNvPr id="878" name="Google Shape;878;p91"/>
          <p:cNvSpPr txBox="1"/>
          <p:nvPr/>
        </p:nvSpPr>
        <p:spPr>
          <a:xfrm>
            <a:off x="4419600" y="4267200"/>
            <a:ext cx="2590800"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Works quite well even with strong impulses, provided most neighborhood have no more than 50 percent of the pixels corrupted.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9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Removing impulse noise from the Lenna image using the median filter. Peak signal-to-noise ratio calculated using provided MATLAB function psnr .m, which is based on formula given in the text, (a) Original image, (b) Lenna with 40% additive impulse noise, (c) Processed image using 3x3 median filter, (d) Processed image using 5x5 median filter. " id="884" name="Google Shape;884;p92"/>
          <p:cNvPicPr preferRelativeResize="0"/>
          <p:nvPr/>
        </p:nvPicPr>
        <p:blipFill rotWithShape="1">
          <a:blip r:embed="rId3">
            <a:alphaModFix/>
          </a:blip>
          <a:srcRect b="0" l="0" r="0" t="0"/>
          <a:stretch/>
        </p:blipFill>
        <p:spPr>
          <a:xfrm>
            <a:off x="0" y="0"/>
            <a:ext cx="6629400" cy="6672843"/>
          </a:xfrm>
          <a:prstGeom prst="rect">
            <a:avLst/>
          </a:prstGeom>
          <a:noFill/>
          <a:ln>
            <a:noFill/>
          </a:ln>
        </p:spPr>
      </p:pic>
      <p:sp>
        <p:nvSpPr>
          <p:cNvPr id="885" name="Google Shape;885;p92"/>
          <p:cNvSpPr txBox="1"/>
          <p:nvPr/>
        </p:nvSpPr>
        <p:spPr>
          <a:xfrm>
            <a:off x="6705600" y="3886200"/>
            <a:ext cx="19050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Median filter outputs – given filters of size 3 x 3 and 5 x 5</a:t>
            </a:r>
            <a:endParaRPr b="0" i="0" sz="1800" u="none" cap="none" strike="noStrike">
              <a:solidFill>
                <a:schemeClr val="dk1"/>
              </a:solidFill>
              <a:latin typeface="Corbel"/>
              <a:ea typeface="Corbel"/>
              <a:cs typeface="Corbel"/>
              <a:sym typeface="Corbel"/>
            </a:endParaRPr>
          </a:p>
        </p:txBody>
      </p:sp>
      <p:sp>
        <p:nvSpPr>
          <p:cNvPr id="886" name="Google Shape;886;p92"/>
          <p:cNvSpPr txBox="1"/>
          <p:nvPr/>
        </p:nvSpPr>
        <p:spPr>
          <a:xfrm>
            <a:off x="6781800" y="990600"/>
            <a:ext cx="19050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Original and noisy (impulse corrupted) images</a:t>
            </a:r>
            <a:endParaRPr b="0" i="0" sz="1800" u="none" cap="none" strike="noStrike">
              <a:solidFill>
                <a:schemeClr val="dk1"/>
              </a:solidFill>
              <a:latin typeface="Corbel"/>
              <a:ea typeface="Corbel"/>
              <a:cs typeface="Corbel"/>
              <a:sym typeface="Corbel"/>
            </a:endParaRPr>
          </a:p>
        </p:txBody>
      </p:sp>
      <p:sp>
        <p:nvSpPr>
          <p:cNvPr id="887" name="Google Shape;887;p92"/>
          <p:cNvSpPr/>
          <p:nvPr/>
        </p:nvSpPr>
        <p:spPr>
          <a:xfrm>
            <a:off x="6705600" y="5257800"/>
            <a:ext cx="2057400"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sng" cap="none" strike="noStrike">
                <a:solidFill>
                  <a:schemeClr val="dk1"/>
                </a:solidFill>
                <a:latin typeface="Corbel"/>
                <a:ea typeface="Corbel"/>
                <a:cs typeface="Corbel"/>
                <a:sym typeface="Corbel"/>
                <a:hlinkClick r:id="rId4">
                  <a:extLst>
                    <a:ext uri="{A12FA001-AC4F-418D-AE19-62706E023703}">
                      <ahyp:hlinkClr val="tx"/>
                    </a:ext>
                  </a:extLst>
                </a:hlinkClick>
              </a:rPr>
              <a:t>http://what-when-how.com/embedded-image-processing-on-the-tms320c6000-dsp/non-linear-filtering-of-images-image-processing-part-1/</a:t>
            </a:r>
            <a:r>
              <a:rPr b="0" i="0" lang="en-US" sz="1000" u="none" cap="none" strike="noStrike">
                <a:solidFill>
                  <a:schemeClr val="dk1"/>
                </a:solidFill>
                <a:latin typeface="Corbel"/>
                <a:ea typeface="Corbel"/>
                <a:cs typeface="Corbel"/>
                <a:sym typeface="Corbel"/>
              </a:rPr>
              <a:t> </a:t>
            </a:r>
            <a:endParaRPr b="0" i="0" sz="1000" u="none" cap="none" strike="noStrike">
              <a:solidFill>
                <a:schemeClr val="dk1"/>
              </a:solidFill>
              <a:latin typeface="Corbel"/>
              <a:ea typeface="Corbel"/>
              <a:cs typeface="Corbel"/>
              <a:sym typeface="Corbe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9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Linear and non-linear filters</a:t>
            </a:r>
            <a:endParaRPr/>
          </a:p>
        </p:txBody>
      </p:sp>
      <p:sp>
        <p:nvSpPr>
          <p:cNvPr id="893" name="Google Shape;893;p93"/>
          <p:cNvSpPr txBox="1"/>
          <p:nvPr>
            <p:ph idx="1" type="body"/>
          </p:nvPr>
        </p:nvSpPr>
        <p:spPr>
          <a:xfrm>
            <a:off x="457200" y="1600200"/>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The mean filter is a linear filter:</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It is also space invariant.</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So it can be implemented as a convolution.</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The median filter cannot be implemented using a convolution as it is nonlinear. </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None/>
            </a:pPr>
            <a:r>
              <a:t/>
            </a:r>
            <a:endParaRPr/>
          </a:p>
        </p:txBody>
      </p:sp>
      <p:sp>
        <p:nvSpPr>
          <p:cNvPr id="894" name="Google Shape;894;p9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95" name="Google Shape;895;p93"/>
          <p:cNvPicPr preferRelativeResize="0"/>
          <p:nvPr/>
        </p:nvPicPr>
        <p:blipFill rotWithShape="1">
          <a:blip r:embed="rId3">
            <a:alphaModFix/>
          </a:blip>
          <a:srcRect b="0" l="0" r="0" t="0"/>
          <a:stretch/>
        </p:blipFill>
        <p:spPr>
          <a:xfrm>
            <a:off x="990600" y="2209800"/>
            <a:ext cx="5286375" cy="457200"/>
          </a:xfrm>
          <a:prstGeom prst="rect">
            <a:avLst/>
          </a:prstGeom>
          <a:noFill/>
          <a:ln>
            <a:noFill/>
          </a:ln>
        </p:spPr>
      </p:pic>
      <p:pic>
        <p:nvPicPr>
          <p:cNvPr id="896" name="Google Shape;896;p93"/>
          <p:cNvPicPr preferRelativeResize="0"/>
          <p:nvPr/>
        </p:nvPicPr>
        <p:blipFill rotWithShape="1">
          <a:blip r:embed="rId4">
            <a:alphaModFix/>
          </a:blip>
          <a:srcRect b="0" l="0" r="0" t="0"/>
          <a:stretch/>
        </p:blipFill>
        <p:spPr>
          <a:xfrm>
            <a:off x="838200" y="6096000"/>
            <a:ext cx="5743575" cy="4572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94"/>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Sharpening filter</a:t>
            </a:r>
            <a:endParaRPr/>
          </a:p>
        </p:txBody>
      </p:sp>
      <p:sp>
        <p:nvSpPr>
          <p:cNvPr id="902" name="Google Shape;902;p94"/>
          <p:cNvSpPr txBox="1"/>
          <p:nvPr>
            <p:ph idx="1" type="body"/>
          </p:nvPr>
        </p:nvSpPr>
        <p:spPr>
          <a:xfrm>
            <a:off x="381000" y="1295400"/>
            <a:ext cx="8229600" cy="4525963"/>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Smoothing filters – local average (integration)</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Sharpening filters – local intensity derivatives (differentiation) to enhance local distinctive features</a:t>
            </a:r>
            <a:endParaRPr/>
          </a:p>
        </p:txBody>
      </p:sp>
      <p:pic>
        <p:nvPicPr>
          <p:cNvPr id="903" name="Google Shape;903;p94"/>
          <p:cNvPicPr preferRelativeResize="0"/>
          <p:nvPr/>
        </p:nvPicPr>
        <p:blipFill rotWithShape="1">
          <a:blip r:embed="rId3">
            <a:alphaModFix/>
          </a:blip>
          <a:srcRect b="0" l="0" r="0" t="0"/>
          <a:stretch/>
        </p:blipFill>
        <p:spPr>
          <a:xfrm>
            <a:off x="381000" y="4191000"/>
            <a:ext cx="3590925" cy="2609850"/>
          </a:xfrm>
          <a:prstGeom prst="rect">
            <a:avLst/>
          </a:prstGeom>
          <a:noFill/>
          <a:ln>
            <a:noFill/>
          </a:ln>
        </p:spPr>
      </p:pic>
      <p:pic>
        <p:nvPicPr>
          <p:cNvPr id="904" name="Google Shape;904;p94"/>
          <p:cNvPicPr preferRelativeResize="0"/>
          <p:nvPr/>
        </p:nvPicPr>
        <p:blipFill rotWithShape="1">
          <a:blip r:embed="rId4">
            <a:alphaModFix/>
          </a:blip>
          <a:srcRect b="0" l="0" r="0" t="0"/>
          <a:stretch/>
        </p:blipFill>
        <p:spPr>
          <a:xfrm>
            <a:off x="4191000" y="3962400"/>
            <a:ext cx="3619500" cy="1419225"/>
          </a:xfrm>
          <a:prstGeom prst="rect">
            <a:avLst/>
          </a:prstGeom>
          <a:noFill/>
          <a:ln>
            <a:noFill/>
          </a:ln>
        </p:spPr>
      </p:pic>
      <p:sp>
        <p:nvSpPr>
          <p:cNvPr id="905" name="Google Shape;905;p9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pic>
        <p:nvPicPr>
          <p:cNvPr descr="mandrill_blurred.png" id="910" name="Google Shape;910;p95"/>
          <p:cNvPicPr preferRelativeResize="0"/>
          <p:nvPr/>
        </p:nvPicPr>
        <p:blipFill rotWithShape="1">
          <a:blip r:embed="rId3">
            <a:alphaModFix/>
          </a:blip>
          <a:srcRect b="0" l="0" r="0" t="0"/>
          <a:stretch/>
        </p:blipFill>
        <p:spPr>
          <a:xfrm>
            <a:off x="0" y="1295400"/>
            <a:ext cx="3886200" cy="3886200"/>
          </a:xfrm>
          <a:prstGeom prst="rect">
            <a:avLst/>
          </a:prstGeom>
          <a:noFill/>
          <a:ln>
            <a:noFill/>
          </a:ln>
        </p:spPr>
      </p:pic>
      <p:pic>
        <p:nvPicPr>
          <p:cNvPr descr="mandrill.png" id="911" name="Google Shape;911;p95"/>
          <p:cNvPicPr preferRelativeResize="0"/>
          <p:nvPr/>
        </p:nvPicPr>
        <p:blipFill rotWithShape="1">
          <a:blip r:embed="rId4">
            <a:alphaModFix/>
          </a:blip>
          <a:srcRect b="0" l="0" r="0" t="0"/>
          <a:stretch/>
        </p:blipFill>
        <p:spPr>
          <a:xfrm>
            <a:off x="5257800" y="1295400"/>
            <a:ext cx="3886200" cy="3886200"/>
          </a:xfrm>
          <a:prstGeom prst="rect">
            <a:avLst/>
          </a:prstGeom>
          <a:noFill/>
          <a:ln>
            <a:noFill/>
          </a:ln>
        </p:spPr>
      </p:pic>
      <p:sp>
        <p:nvSpPr>
          <p:cNvPr id="912" name="Google Shape;912;p95"/>
          <p:cNvSpPr/>
          <p:nvPr/>
        </p:nvSpPr>
        <p:spPr>
          <a:xfrm>
            <a:off x="3886200" y="2743200"/>
            <a:ext cx="1371600" cy="685800"/>
          </a:xfrm>
          <a:prstGeom prst="rightArrow">
            <a:avLst>
              <a:gd fmla="val 50000" name="adj1"/>
              <a:gd fmla="val 50000" name="adj2"/>
            </a:avLst>
          </a:prstGeom>
          <a:solidFill>
            <a:schemeClr val="accent1"/>
          </a:solid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913" name="Google Shape;913;p9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6"/>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Sharpening filters</a:t>
            </a:r>
            <a:endParaRPr/>
          </a:p>
        </p:txBody>
      </p:sp>
      <p:sp>
        <p:nvSpPr>
          <p:cNvPr id="919" name="Google Shape;919;p96"/>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85000" lnSpcReduction="20000"/>
          </a:bodyPr>
          <a:lstStyle/>
          <a:p>
            <a:pPr indent="-320040" lvl="0" marL="438912" rtl="0" algn="l">
              <a:lnSpc>
                <a:spcPct val="100000"/>
              </a:lnSpc>
              <a:spcBef>
                <a:spcPts val="0"/>
              </a:spcBef>
              <a:spcAft>
                <a:spcPts val="0"/>
              </a:spcAft>
              <a:buSzPct val="80000"/>
              <a:buChar char="◼"/>
            </a:pPr>
            <a:r>
              <a:rPr lang="en-US"/>
              <a:t>Mean filter = local averaging filter</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Averaging causes blurring, equivalent to integration.</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Sharpening – uses intensity differentiation</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We will compute local image intensity derivatives.</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Greater the derivative magnitude = sharper change in intensity.</a:t>
            </a:r>
            <a:endParaRPr/>
          </a:p>
          <a:p>
            <a:pPr indent="-181864" lvl="0" marL="438912" rtl="0" algn="l">
              <a:lnSpc>
                <a:spcPct val="100000"/>
              </a:lnSpc>
              <a:spcBef>
                <a:spcPts val="0"/>
              </a:spcBef>
              <a:spcAft>
                <a:spcPts val="0"/>
              </a:spcAft>
              <a:buSzPct val="80000"/>
              <a:buNone/>
            </a:pPr>
            <a:r>
              <a:t/>
            </a:r>
            <a:endParaRPr/>
          </a:p>
          <a:p>
            <a:pPr indent="-320040" lvl="0" marL="438912" rtl="0" algn="l">
              <a:lnSpc>
                <a:spcPct val="100000"/>
              </a:lnSpc>
              <a:spcBef>
                <a:spcPts val="0"/>
              </a:spcBef>
              <a:spcAft>
                <a:spcPts val="0"/>
              </a:spcAft>
              <a:buSzPct val="80000"/>
              <a:buChar char="◼"/>
            </a:pPr>
            <a:r>
              <a:rPr lang="en-US"/>
              <a:t>Aim: to add back local derivative magnitudes to the low-contrast image!</a:t>
            </a:r>
            <a:endParaRPr/>
          </a:p>
        </p:txBody>
      </p:sp>
      <p:sp>
        <p:nvSpPr>
          <p:cNvPr id="920" name="Google Shape;920;p9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97"/>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Digital Derivative Operators (1D)</a:t>
            </a:r>
            <a:endParaRPr/>
          </a:p>
        </p:txBody>
      </p:sp>
      <p:pic>
        <p:nvPicPr>
          <p:cNvPr id="926" name="Google Shape;926;p97"/>
          <p:cNvPicPr preferRelativeResize="0"/>
          <p:nvPr/>
        </p:nvPicPr>
        <p:blipFill rotWithShape="1">
          <a:blip r:embed="rId3">
            <a:alphaModFix/>
          </a:blip>
          <a:srcRect b="0" l="0" r="0" t="0"/>
          <a:stretch/>
        </p:blipFill>
        <p:spPr>
          <a:xfrm>
            <a:off x="152401" y="2590800"/>
            <a:ext cx="4572000" cy="1762699"/>
          </a:xfrm>
          <a:prstGeom prst="rect">
            <a:avLst/>
          </a:prstGeom>
          <a:noFill/>
          <a:ln>
            <a:noFill/>
          </a:ln>
        </p:spPr>
      </p:pic>
      <p:sp>
        <p:nvSpPr>
          <p:cNvPr id="927" name="Google Shape;927;p97"/>
          <p:cNvSpPr txBox="1"/>
          <p:nvPr/>
        </p:nvSpPr>
        <p:spPr>
          <a:xfrm>
            <a:off x="5105400" y="2286000"/>
            <a:ext cx="36576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rbel"/>
                <a:ea typeface="Corbel"/>
                <a:cs typeface="Corbel"/>
                <a:sym typeface="Corbel"/>
              </a:rPr>
              <a:t>1</a:t>
            </a:r>
            <a:r>
              <a:rPr b="1" baseline="30000" i="0" lang="en-US" sz="1800" u="none" cap="none" strike="noStrike">
                <a:solidFill>
                  <a:schemeClr val="dk1"/>
                </a:solidFill>
                <a:latin typeface="Corbel"/>
                <a:ea typeface="Corbel"/>
                <a:cs typeface="Corbel"/>
                <a:sym typeface="Corbel"/>
              </a:rPr>
              <a:t>st</a:t>
            </a:r>
            <a:r>
              <a:rPr b="1" i="0" lang="en-US" sz="1800" u="none" cap="none" strike="noStrike">
                <a:solidFill>
                  <a:schemeClr val="dk1"/>
                </a:solidFill>
                <a:latin typeface="Corbel"/>
                <a:ea typeface="Corbel"/>
                <a:cs typeface="Corbel"/>
                <a:sym typeface="Corbel"/>
              </a:rPr>
              <a:t> derivative: </a:t>
            </a:r>
            <a:r>
              <a:rPr b="0" i="0" lang="en-US" sz="1800" u="none" cap="none" strike="noStrike">
                <a:solidFill>
                  <a:schemeClr val="dk1"/>
                </a:solidFill>
                <a:latin typeface="Corbel"/>
                <a:ea typeface="Corbel"/>
                <a:cs typeface="Corbel"/>
                <a:sym typeface="Corbel"/>
              </a:rPr>
              <a:t>Zero in constant areas, non-zero at the onset of an intensity ramp or intensity step, non-zero along a ramp</a:t>
            </a:r>
            <a:endParaRPr b="0" i="0" sz="1800" u="none" cap="none" strike="noStrike">
              <a:solidFill>
                <a:schemeClr val="dk1"/>
              </a:solidFill>
              <a:latin typeface="Corbel"/>
              <a:ea typeface="Corbel"/>
              <a:cs typeface="Corbel"/>
              <a:sym typeface="Corbel"/>
            </a:endParaRPr>
          </a:p>
        </p:txBody>
      </p:sp>
      <p:sp>
        <p:nvSpPr>
          <p:cNvPr id="928" name="Google Shape;928;p97"/>
          <p:cNvSpPr txBox="1"/>
          <p:nvPr/>
        </p:nvSpPr>
        <p:spPr>
          <a:xfrm>
            <a:off x="5105400" y="3505200"/>
            <a:ext cx="37338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rbel"/>
                <a:ea typeface="Corbel"/>
                <a:cs typeface="Corbel"/>
                <a:sym typeface="Corbel"/>
              </a:rPr>
              <a:t>2</a:t>
            </a:r>
            <a:r>
              <a:rPr b="1" baseline="30000" i="0" lang="en-US" sz="1800" u="none" cap="none" strike="noStrike">
                <a:solidFill>
                  <a:schemeClr val="dk1"/>
                </a:solidFill>
                <a:latin typeface="Corbel"/>
                <a:ea typeface="Corbel"/>
                <a:cs typeface="Corbel"/>
                <a:sym typeface="Corbel"/>
              </a:rPr>
              <a:t>nd</a:t>
            </a:r>
            <a:r>
              <a:rPr b="1" i="0" lang="en-US" sz="1800" u="none" cap="none" strike="noStrike">
                <a:solidFill>
                  <a:schemeClr val="dk1"/>
                </a:solidFill>
                <a:latin typeface="Corbel"/>
                <a:ea typeface="Corbel"/>
                <a:cs typeface="Corbel"/>
                <a:sym typeface="Corbel"/>
              </a:rPr>
              <a:t> derivative: </a:t>
            </a:r>
            <a:r>
              <a:rPr b="0" i="0" lang="en-US" sz="1800" u="none" cap="none" strike="noStrike">
                <a:solidFill>
                  <a:schemeClr val="dk1"/>
                </a:solidFill>
                <a:latin typeface="Corbel"/>
                <a:ea typeface="Corbel"/>
                <a:cs typeface="Corbel"/>
                <a:sym typeface="Corbel"/>
              </a:rPr>
              <a:t>Zero in constant areas, zero along intensity ramps of constant slope, non-zero at the onset and end of an intensity ramp or step</a:t>
            </a:r>
            <a:endParaRPr b="0" i="0" sz="1800" u="none" cap="none" strike="noStrike">
              <a:solidFill>
                <a:schemeClr val="dk1"/>
              </a:solidFill>
              <a:latin typeface="Corbel"/>
              <a:ea typeface="Corbel"/>
              <a:cs typeface="Corbel"/>
              <a:sym typeface="Corbel"/>
            </a:endParaRPr>
          </a:p>
        </p:txBody>
      </p:sp>
      <p:sp>
        <p:nvSpPr>
          <p:cNvPr id="929" name="Google Shape;929;p97"/>
          <p:cNvSpPr txBox="1"/>
          <p:nvPr/>
        </p:nvSpPr>
        <p:spPr>
          <a:xfrm>
            <a:off x="304800" y="1524000"/>
            <a:ext cx="662940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orbel"/>
                <a:ea typeface="Corbel"/>
                <a:cs typeface="Corbel"/>
                <a:sym typeface="Corbel"/>
              </a:rPr>
              <a:t>Assume 1-D image for now, i.e. our image is f(x) instead of f(x,y)</a:t>
            </a:r>
            <a:endParaRPr b="0" i="0" sz="2800" u="none" cap="none" strike="noStrike">
              <a:solidFill>
                <a:schemeClr val="dk1"/>
              </a:solidFill>
              <a:latin typeface="Corbel"/>
              <a:ea typeface="Corbel"/>
              <a:cs typeface="Corbel"/>
              <a:sym typeface="Corbel"/>
            </a:endParaRPr>
          </a:p>
        </p:txBody>
      </p:sp>
      <p:sp>
        <p:nvSpPr>
          <p:cNvPr id="930" name="Google Shape;930;p9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31" name="Google Shape;931;p97"/>
          <p:cNvPicPr preferRelativeResize="0"/>
          <p:nvPr/>
        </p:nvPicPr>
        <p:blipFill rotWithShape="1">
          <a:blip r:embed="rId4">
            <a:alphaModFix/>
          </a:blip>
          <a:srcRect b="0" l="0" r="0" t="0"/>
          <a:stretch/>
        </p:blipFill>
        <p:spPr>
          <a:xfrm>
            <a:off x="838200" y="5410200"/>
            <a:ext cx="5129213" cy="1152525"/>
          </a:xfrm>
          <a:prstGeom prst="rect">
            <a:avLst/>
          </a:prstGeom>
          <a:noFill/>
          <a:ln>
            <a:noFill/>
          </a:ln>
        </p:spPr>
      </p:pic>
      <p:pic>
        <p:nvPicPr>
          <p:cNvPr id="932" name="Google Shape;932;p97"/>
          <p:cNvPicPr preferRelativeResize="0"/>
          <p:nvPr/>
        </p:nvPicPr>
        <p:blipFill rotWithShape="1">
          <a:blip r:embed="rId5">
            <a:alphaModFix/>
          </a:blip>
          <a:srcRect b="0" l="0" r="0" t="0"/>
          <a:stretch/>
        </p:blipFill>
        <p:spPr>
          <a:xfrm>
            <a:off x="6172200" y="4840967"/>
            <a:ext cx="1627187" cy="201703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pic>
        <p:nvPicPr>
          <p:cNvPr id="937" name="Google Shape;937;p98"/>
          <p:cNvPicPr preferRelativeResize="0"/>
          <p:nvPr/>
        </p:nvPicPr>
        <p:blipFill rotWithShape="1">
          <a:blip r:embed="rId3">
            <a:alphaModFix/>
          </a:blip>
          <a:srcRect b="0" l="0" r="0" t="0"/>
          <a:stretch/>
        </p:blipFill>
        <p:spPr>
          <a:xfrm>
            <a:off x="0" y="0"/>
            <a:ext cx="7010400" cy="6687782"/>
          </a:xfrm>
          <a:prstGeom prst="rect">
            <a:avLst/>
          </a:prstGeom>
          <a:noFill/>
          <a:ln>
            <a:noFill/>
          </a:ln>
        </p:spPr>
      </p:pic>
      <p:sp>
        <p:nvSpPr>
          <p:cNvPr id="938" name="Google Shape;938;p98"/>
          <p:cNvSpPr txBox="1"/>
          <p:nvPr/>
        </p:nvSpPr>
        <p:spPr>
          <a:xfrm>
            <a:off x="7467600" y="3200400"/>
            <a:ext cx="14478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From book by Gonzalez and Woods</a:t>
            </a:r>
            <a:endParaRPr b="0" i="0" sz="1800" u="none" cap="none" strike="noStrike">
              <a:solidFill>
                <a:schemeClr val="dk1"/>
              </a:solidFill>
              <a:latin typeface="Corbel"/>
              <a:ea typeface="Corbel"/>
              <a:cs typeface="Corbel"/>
              <a:sym typeface="Corbel"/>
            </a:endParaRPr>
          </a:p>
        </p:txBody>
      </p:sp>
      <p:sp>
        <p:nvSpPr>
          <p:cNvPr id="939" name="Google Shape;939;p98"/>
          <p:cNvSpPr txBox="1"/>
          <p:nvPr/>
        </p:nvSpPr>
        <p:spPr>
          <a:xfrm>
            <a:off x="6019800" y="1219200"/>
            <a:ext cx="28194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Intensity discontinuity, also called step edge</a:t>
            </a:r>
            <a:endParaRPr b="0" i="0" sz="1800" u="none" cap="none" strike="noStrike">
              <a:solidFill>
                <a:schemeClr val="dk1"/>
              </a:solidFill>
              <a:latin typeface="Corbel"/>
              <a:ea typeface="Corbel"/>
              <a:cs typeface="Corbel"/>
              <a:sym typeface="Corbel"/>
            </a:endParaRPr>
          </a:p>
        </p:txBody>
      </p:sp>
      <p:cxnSp>
        <p:nvCxnSpPr>
          <p:cNvPr id="940" name="Google Shape;940;p98"/>
          <p:cNvCxnSpPr>
            <a:endCxn id="939" idx="1"/>
          </p:cNvCxnSpPr>
          <p:nvPr/>
        </p:nvCxnSpPr>
        <p:spPr>
          <a:xfrm>
            <a:off x="5105400" y="1371666"/>
            <a:ext cx="914400" cy="170700"/>
          </a:xfrm>
          <a:prstGeom prst="straightConnector1">
            <a:avLst/>
          </a:prstGeom>
          <a:noFill/>
          <a:ln cap="flat" cmpd="sng" w="38100">
            <a:solidFill>
              <a:srgbClr val="FF0000"/>
            </a:solidFill>
            <a:prstDash val="solid"/>
            <a:round/>
            <a:headEnd len="sm" w="sm" type="none"/>
            <a:tailEnd len="med" w="med" type="stealth"/>
          </a:ln>
        </p:spPr>
      </p:cxnSp>
      <p:sp>
        <p:nvSpPr>
          <p:cNvPr id="941" name="Google Shape;941;p9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pic>
        <p:nvPicPr>
          <p:cNvPr id="946" name="Google Shape;946;p99"/>
          <p:cNvPicPr preferRelativeResize="0"/>
          <p:nvPr/>
        </p:nvPicPr>
        <p:blipFill rotWithShape="1">
          <a:blip r:embed="rId3">
            <a:alphaModFix/>
          </a:blip>
          <a:srcRect b="0" l="0" r="0" t="0"/>
          <a:stretch/>
        </p:blipFill>
        <p:spPr>
          <a:xfrm>
            <a:off x="995363" y="90488"/>
            <a:ext cx="7153275" cy="6677025"/>
          </a:xfrm>
          <a:prstGeom prst="rect">
            <a:avLst/>
          </a:prstGeom>
          <a:noFill/>
          <a:ln>
            <a:noFill/>
          </a:ln>
        </p:spPr>
      </p:pic>
      <p:sp>
        <p:nvSpPr>
          <p:cNvPr id="947" name="Google Shape;947;p99"/>
          <p:cNvSpPr txBox="1"/>
          <p:nvPr/>
        </p:nvSpPr>
        <p:spPr>
          <a:xfrm>
            <a:off x="7467600" y="3200400"/>
            <a:ext cx="14478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From book by Gonzalez and Woods</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ule">
  <a:themeElements>
    <a:clrScheme name="Module">
      <a:dk1>
        <a:srgbClr val="000000"/>
      </a:dk1>
      <a:lt1>
        <a:srgbClr val="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dule">
  <a:themeElements>
    <a:clrScheme name="Module">
      <a:dk1>
        <a:srgbClr val="000000"/>
      </a:dk1>
      <a:lt1>
        <a:srgbClr val="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ajitvr</dc:creator>
</cp:coreProperties>
</file>